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ppt/theme/themeOverride88.xml" ContentType="application/vnd.openxmlformats-officedocument.themeOverride+xml"/>
  <Override PartName="/ppt/theme/themeOverride89.xml" ContentType="application/vnd.openxmlformats-officedocument.themeOverride+xml"/>
  <Override PartName="/ppt/theme/themeOverride90.xml" ContentType="application/vnd.openxmlformats-officedocument.themeOverride+xml"/>
  <Override PartName="/ppt/theme/themeOverride91.xml" ContentType="application/vnd.openxmlformats-officedocument.themeOverride+xml"/>
  <Override PartName="/ppt/theme/themeOverride92.xml" ContentType="application/vnd.openxmlformats-officedocument.themeOverride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theme/themeOverride97.xml" ContentType="application/vnd.openxmlformats-officedocument.themeOverride+xml"/>
  <Override PartName="/ppt/theme/themeOverride98.xml" ContentType="application/vnd.openxmlformats-officedocument.themeOverride+xml"/>
  <Override PartName="/ppt/theme/themeOverride99.xml" ContentType="application/vnd.openxmlformats-officedocument.themeOverride+xml"/>
  <Override PartName="/ppt/theme/themeOverride100.xml" ContentType="application/vnd.openxmlformats-officedocument.themeOverride+xml"/>
  <Override PartName="/ppt/theme/themeOverride101.xml" ContentType="application/vnd.openxmlformats-officedocument.themeOverride+xml"/>
  <Override PartName="/ppt/theme/themeOverride102.xml" ContentType="application/vnd.openxmlformats-officedocument.themeOverride+xml"/>
  <Override PartName="/ppt/theme/themeOverride103.xml" ContentType="application/vnd.openxmlformats-officedocument.themeOverride+xml"/>
  <Override PartName="/ppt/theme/themeOverride104.xml" ContentType="application/vnd.openxmlformats-officedocument.themeOverride+xml"/>
  <Override PartName="/ppt/theme/themeOverride105.xml" ContentType="application/vnd.openxmlformats-officedocument.themeOverride+xml"/>
  <Override PartName="/ppt/theme/themeOverride106.xml" ContentType="application/vnd.openxmlformats-officedocument.themeOverride+xml"/>
  <Override PartName="/ppt/theme/themeOverride107.xml" ContentType="application/vnd.openxmlformats-officedocument.themeOverride+xml"/>
  <Override PartName="/ppt/theme/themeOverride108.xml" ContentType="application/vnd.openxmlformats-officedocument.themeOverride+xml"/>
  <Override PartName="/ppt/theme/themeOverride109.xml" ContentType="application/vnd.openxmlformats-officedocument.themeOverride+xml"/>
  <Override PartName="/ppt/theme/themeOverride110.xml" ContentType="application/vnd.openxmlformats-officedocument.themeOverride+xml"/>
  <Override PartName="/ppt/theme/themeOverride111.xml" ContentType="application/vnd.openxmlformats-officedocument.themeOverride+xml"/>
  <Override PartName="/ppt/theme/themeOverride112.xml" ContentType="application/vnd.openxmlformats-officedocument.themeOverride+xml"/>
  <Override PartName="/ppt/theme/themeOverride113.xml" ContentType="application/vnd.openxmlformats-officedocument.themeOverride+xml"/>
  <Override PartName="/ppt/theme/themeOverride114.xml" ContentType="application/vnd.openxmlformats-officedocument.themeOverride+xml"/>
  <Override PartName="/ppt/theme/themeOverride115.xml" ContentType="application/vnd.openxmlformats-officedocument.themeOverride+xml"/>
  <Override PartName="/ppt/theme/themeOverride116.xml" ContentType="application/vnd.openxmlformats-officedocument.themeOverride+xml"/>
  <Override PartName="/ppt/theme/themeOverride117.xml" ContentType="application/vnd.openxmlformats-officedocument.themeOverride+xml"/>
  <Override PartName="/ppt/theme/themeOverride118.xml" ContentType="application/vnd.openxmlformats-officedocument.themeOverride+xml"/>
  <Override PartName="/ppt/theme/themeOverride119.xml" ContentType="application/vnd.openxmlformats-officedocument.themeOverride+xml"/>
  <Override PartName="/ppt/theme/themeOverride120.xml" ContentType="application/vnd.openxmlformats-officedocument.themeOverride+xml"/>
  <Override PartName="/ppt/theme/themeOverride121.xml" ContentType="application/vnd.openxmlformats-officedocument.themeOverride+xml"/>
  <Override PartName="/ppt/theme/themeOverride122.xml" ContentType="application/vnd.openxmlformats-officedocument.themeOverride+xml"/>
  <Override PartName="/ppt/theme/themeOverride123.xml" ContentType="application/vnd.openxmlformats-officedocument.themeOverride+xml"/>
  <Override PartName="/ppt/theme/themeOverride124.xml" ContentType="application/vnd.openxmlformats-officedocument.themeOverride+xml"/>
  <Override PartName="/ppt/theme/themeOverride125.xml" ContentType="application/vnd.openxmlformats-officedocument.themeOverride+xml"/>
  <Override PartName="/ppt/theme/themeOverride126.xml" ContentType="application/vnd.openxmlformats-officedocument.themeOverride+xml"/>
  <Override PartName="/ppt/theme/themeOverride127.xml" ContentType="application/vnd.openxmlformats-officedocument.themeOverride+xml"/>
  <Override PartName="/ppt/theme/themeOverride128.xml" ContentType="application/vnd.openxmlformats-officedocument.themeOverride+xml"/>
  <Override PartName="/ppt/theme/themeOverride129.xml" ContentType="application/vnd.openxmlformats-officedocument.themeOverride+xml"/>
  <Override PartName="/ppt/theme/themeOverride130.xml" ContentType="application/vnd.openxmlformats-officedocument.themeOverride+xml"/>
  <Override PartName="/ppt/theme/themeOverride131.xml" ContentType="application/vnd.openxmlformats-officedocument.themeOverride+xml"/>
  <Override PartName="/ppt/theme/themeOverride132.xml" ContentType="application/vnd.openxmlformats-officedocument.themeOverride+xml"/>
  <Override PartName="/ppt/theme/themeOverride133.xml" ContentType="application/vnd.openxmlformats-officedocument.themeOverride+xml"/>
  <Override PartName="/ppt/theme/themeOverride134.xml" ContentType="application/vnd.openxmlformats-officedocument.themeOverride+xml"/>
  <Override PartName="/ppt/theme/themeOverride135.xml" ContentType="application/vnd.openxmlformats-officedocument.themeOverride+xml"/>
  <Override PartName="/ppt/theme/themeOverride136.xml" ContentType="application/vnd.openxmlformats-officedocument.themeOverride+xml"/>
  <Override PartName="/ppt/theme/themeOverride137.xml" ContentType="application/vnd.openxmlformats-officedocument.themeOverride+xml"/>
  <Override PartName="/ppt/theme/themeOverride138.xml" ContentType="application/vnd.openxmlformats-officedocument.themeOverride+xml"/>
  <Override PartName="/ppt/theme/themeOverride139.xml" ContentType="application/vnd.openxmlformats-officedocument.themeOverride+xml"/>
  <Override PartName="/ppt/theme/themeOverride140.xml" ContentType="application/vnd.openxmlformats-officedocument.themeOverride+xml"/>
  <Override PartName="/ppt/theme/themeOverride141.xml" ContentType="application/vnd.openxmlformats-officedocument.themeOverride+xml"/>
  <Override PartName="/ppt/theme/themeOverride142.xml" ContentType="application/vnd.openxmlformats-officedocument.themeOverride+xml"/>
  <Override PartName="/ppt/theme/themeOverride14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7" r:id="rId3"/>
    <p:sldMasterId id="2147483669" r:id="rId4"/>
    <p:sldMasterId id="2147483671" r:id="rId5"/>
    <p:sldMasterId id="2147483677" r:id="rId6"/>
    <p:sldMasterId id="2147483679" r:id="rId7"/>
    <p:sldMasterId id="2147483687" r:id="rId8"/>
    <p:sldMasterId id="2147483689" r:id="rId9"/>
    <p:sldMasterId id="2147483691" r:id="rId10"/>
  </p:sldMasterIdLst>
  <p:notesMasterIdLst>
    <p:notesMasterId r:id="rId175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  <p:sldId id="335" r:id="rId90"/>
    <p:sldId id="336" r:id="rId91"/>
    <p:sldId id="337" r:id="rId92"/>
    <p:sldId id="338" r:id="rId93"/>
    <p:sldId id="339" r:id="rId94"/>
    <p:sldId id="340" r:id="rId95"/>
    <p:sldId id="341" r:id="rId96"/>
    <p:sldId id="342" r:id="rId97"/>
    <p:sldId id="343" r:id="rId98"/>
    <p:sldId id="344" r:id="rId99"/>
    <p:sldId id="345" r:id="rId100"/>
    <p:sldId id="346" r:id="rId101"/>
    <p:sldId id="347" r:id="rId102"/>
    <p:sldId id="348" r:id="rId103"/>
    <p:sldId id="349" r:id="rId104"/>
    <p:sldId id="350" r:id="rId105"/>
    <p:sldId id="351" r:id="rId106"/>
    <p:sldId id="352" r:id="rId107"/>
    <p:sldId id="353" r:id="rId108"/>
    <p:sldId id="354" r:id="rId109"/>
    <p:sldId id="355" r:id="rId110"/>
    <p:sldId id="356" r:id="rId111"/>
    <p:sldId id="357" r:id="rId112"/>
    <p:sldId id="358" r:id="rId113"/>
    <p:sldId id="359" r:id="rId114"/>
    <p:sldId id="360" r:id="rId115"/>
    <p:sldId id="361" r:id="rId116"/>
    <p:sldId id="362" r:id="rId117"/>
    <p:sldId id="363" r:id="rId118"/>
    <p:sldId id="364" r:id="rId119"/>
    <p:sldId id="365" r:id="rId120"/>
    <p:sldId id="366" r:id="rId121"/>
    <p:sldId id="367" r:id="rId122"/>
    <p:sldId id="368" r:id="rId123"/>
    <p:sldId id="369" r:id="rId124"/>
    <p:sldId id="370" r:id="rId125"/>
    <p:sldId id="371" r:id="rId126"/>
    <p:sldId id="372" r:id="rId127"/>
    <p:sldId id="373" r:id="rId128"/>
    <p:sldId id="374" r:id="rId129"/>
    <p:sldId id="375" r:id="rId130"/>
    <p:sldId id="376" r:id="rId131"/>
    <p:sldId id="377" r:id="rId132"/>
    <p:sldId id="378" r:id="rId133"/>
    <p:sldId id="379" r:id="rId134"/>
    <p:sldId id="380" r:id="rId135"/>
    <p:sldId id="381" r:id="rId136"/>
    <p:sldId id="382" r:id="rId137"/>
    <p:sldId id="383" r:id="rId138"/>
    <p:sldId id="384" r:id="rId139"/>
    <p:sldId id="385" r:id="rId140"/>
    <p:sldId id="386" r:id="rId141"/>
    <p:sldId id="387" r:id="rId142"/>
    <p:sldId id="388" r:id="rId143"/>
    <p:sldId id="389" r:id="rId144"/>
    <p:sldId id="390" r:id="rId145"/>
    <p:sldId id="391" r:id="rId146"/>
    <p:sldId id="392" r:id="rId147"/>
    <p:sldId id="393" r:id="rId148"/>
    <p:sldId id="394" r:id="rId149"/>
    <p:sldId id="395" r:id="rId150"/>
    <p:sldId id="396" r:id="rId151"/>
    <p:sldId id="397" r:id="rId152"/>
    <p:sldId id="398" r:id="rId153"/>
    <p:sldId id="399" r:id="rId154"/>
    <p:sldId id="400" r:id="rId155"/>
    <p:sldId id="401" r:id="rId156"/>
    <p:sldId id="402" r:id="rId157"/>
    <p:sldId id="403" r:id="rId158"/>
    <p:sldId id="404" r:id="rId159"/>
    <p:sldId id="405" r:id="rId160"/>
    <p:sldId id="406" r:id="rId161"/>
    <p:sldId id="407" r:id="rId162"/>
    <p:sldId id="408" r:id="rId163"/>
    <p:sldId id="409" r:id="rId164"/>
    <p:sldId id="410" r:id="rId165"/>
    <p:sldId id="411" r:id="rId166"/>
    <p:sldId id="412" r:id="rId167"/>
    <p:sldId id="413" r:id="rId168"/>
    <p:sldId id="414" r:id="rId169"/>
    <p:sldId id="415" r:id="rId170"/>
    <p:sldId id="416" r:id="rId171"/>
    <p:sldId id="417" r:id="rId172"/>
    <p:sldId id="418" r:id="rId173"/>
    <p:sldId id="419" r:id="rId174"/>
  </p:sldIdLst>
  <p:sldSz cx="9144000" cy="6858000" type="screen4x3"/>
  <p:notesSz cx="6858000" cy="96377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A5"/>
    <a:srgbClr val="FF3300"/>
    <a:srgbClr val="FFFF00"/>
    <a:srgbClr val="3399FF"/>
    <a:srgbClr val="111111"/>
    <a:srgbClr val="99FF66"/>
    <a:srgbClr val="0066FF"/>
    <a:srgbClr val="30F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325" autoAdjust="0"/>
    <p:restoredTop sz="95495" autoAdjust="0"/>
  </p:normalViewPr>
  <p:slideViewPr>
    <p:cSldViewPr>
      <p:cViewPr varScale="1">
        <p:scale>
          <a:sx n="89" d="100"/>
          <a:sy n="89" d="100"/>
        </p:scale>
        <p:origin x="174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63" Type="http://schemas.openxmlformats.org/officeDocument/2006/relationships/slide" Target="slides/slide53.xml"/><Relationship Id="rId84" Type="http://schemas.openxmlformats.org/officeDocument/2006/relationships/slide" Target="slides/slide74.xml"/><Relationship Id="rId138" Type="http://schemas.openxmlformats.org/officeDocument/2006/relationships/slide" Target="slides/slide128.xml"/><Relationship Id="rId159" Type="http://schemas.openxmlformats.org/officeDocument/2006/relationships/slide" Target="slides/slide149.xml"/><Relationship Id="rId170" Type="http://schemas.openxmlformats.org/officeDocument/2006/relationships/slide" Target="slides/slide160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53" Type="http://schemas.openxmlformats.org/officeDocument/2006/relationships/slide" Target="slides/slide43.xml"/><Relationship Id="rId74" Type="http://schemas.openxmlformats.org/officeDocument/2006/relationships/slide" Target="slides/slide64.xml"/><Relationship Id="rId128" Type="http://schemas.openxmlformats.org/officeDocument/2006/relationships/slide" Target="slides/slide118.xml"/><Relationship Id="rId149" Type="http://schemas.openxmlformats.org/officeDocument/2006/relationships/slide" Target="slides/slide139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5.xml"/><Relationship Id="rId160" Type="http://schemas.openxmlformats.org/officeDocument/2006/relationships/slide" Target="slides/slide150.xml"/><Relationship Id="rId22" Type="http://schemas.openxmlformats.org/officeDocument/2006/relationships/slide" Target="slides/slide12.xml"/><Relationship Id="rId43" Type="http://schemas.openxmlformats.org/officeDocument/2006/relationships/slide" Target="slides/slide33.xml"/><Relationship Id="rId64" Type="http://schemas.openxmlformats.org/officeDocument/2006/relationships/slide" Target="slides/slide54.xml"/><Relationship Id="rId118" Type="http://schemas.openxmlformats.org/officeDocument/2006/relationships/slide" Target="slides/slide108.xml"/><Relationship Id="rId139" Type="http://schemas.openxmlformats.org/officeDocument/2006/relationships/slide" Target="slides/slide129.xml"/><Relationship Id="rId85" Type="http://schemas.openxmlformats.org/officeDocument/2006/relationships/slide" Target="slides/slide75.xml"/><Relationship Id="rId150" Type="http://schemas.openxmlformats.org/officeDocument/2006/relationships/slide" Target="slides/slide140.xml"/><Relationship Id="rId171" Type="http://schemas.openxmlformats.org/officeDocument/2006/relationships/slide" Target="slides/slide161.xml"/><Relationship Id="rId12" Type="http://schemas.openxmlformats.org/officeDocument/2006/relationships/slide" Target="slides/slide2.xml"/><Relationship Id="rId33" Type="http://schemas.openxmlformats.org/officeDocument/2006/relationships/slide" Target="slides/slide23.xml"/><Relationship Id="rId108" Type="http://schemas.openxmlformats.org/officeDocument/2006/relationships/slide" Target="slides/slide98.xml"/><Relationship Id="rId129" Type="http://schemas.openxmlformats.org/officeDocument/2006/relationships/slide" Target="slides/slide119.xml"/><Relationship Id="rId54" Type="http://schemas.openxmlformats.org/officeDocument/2006/relationships/slide" Target="slides/slide44.xml"/><Relationship Id="rId75" Type="http://schemas.openxmlformats.org/officeDocument/2006/relationships/slide" Target="slides/slide65.xml"/><Relationship Id="rId96" Type="http://schemas.openxmlformats.org/officeDocument/2006/relationships/slide" Target="slides/slide86.xml"/><Relationship Id="rId140" Type="http://schemas.openxmlformats.org/officeDocument/2006/relationships/slide" Target="slides/slide130.xml"/><Relationship Id="rId161" Type="http://schemas.openxmlformats.org/officeDocument/2006/relationships/slide" Target="slides/slide15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151" Type="http://schemas.openxmlformats.org/officeDocument/2006/relationships/slide" Target="slides/slide141.xml"/><Relationship Id="rId156" Type="http://schemas.openxmlformats.org/officeDocument/2006/relationships/slide" Target="slides/slide146.xml"/><Relationship Id="rId177" Type="http://schemas.openxmlformats.org/officeDocument/2006/relationships/viewProps" Target="viewProps.xml"/><Relationship Id="rId172" Type="http://schemas.openxmlformats.org/officeDocument/2006/relationships/slide" Target="slides/slide162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slide" Target="slides/slide131.xml"/><Relationship Id="rId146" Type="http://schemas.openxmlformats.org/officeDocument/2006/relationships/slide" Target="slides/slide136.xml"/><Relationship Id="rId167" Type="http://schemas.openxmlformats.org/officeDocument/2006/relationships/slide" Target="slides/slide15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162" Type="http://schemas.openxmlformats.org/officeDocument/2006/relationships/slide" Target="slides/slide15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157" Type="http://schemas.openxmlformats.org/officeDocument/2006/relationships/slide" Target="slides/slide147.xml"/><Relationship Id="rId178" Type="http://schemas.openxmlformats.org/officeDocument/2006/relationships/theme" Target="theme/theme1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52" Type="http://schemas.openxmlformats.org/officeDocument/2006/relationships/slide" Target="slides/slide142.xml"/><Relationship Id="rId173" Type="http://schemas.openxmlformats.org/officeDocument/2006/relationships/slide" Target="slides/slide163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147" Type="http://schemas.openxmlformats.org/officeDocument/2006/relationships/slide" Target="slides/slide137.xml"/><Relationship Id="rId168" Type="http://schemas.openxmlformats.org/officeDocument/2006/relationships/slide" Target="slides/slide1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slide" Target="slides/slide132.xml"/><Relationship Id="rId163" Type="http://schemas.openxmlformats.org/officeDocument/2006/relationships/slide" Target="slides/slide15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137" Type="http://schemas.openxmlformats.org/officeDocument/2006/relationships/slide" Target="slides/slide127.xml"/><Relationship Id="rId158" Type="http://schemas.openxmlformats.org/officeDocument/2006/relationships/slide" Target="slides/slide148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53" Type="http://schemas.openxmlformats.org/officeDocument/2006/relationships/slide" Target="slides/slide143.xml"/><Relationship Id="rId174" Type="http://schemas.openxmlformats.org/officeDocument/2006/relationships/slide" Target="slides/slide164.xml"/><Relationship Id="rId179" Type="http://schemas.openxmlformats.org/officeDocument/2006/relationships/tableStyles" Target="tableStyles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43" Type="http://schemas.openxmlformats.org/officeDocument/2006/relationships/slide" Target="slides/slide133.xml"/><Relationship Id="rId148" Type="http://schemas.openxmlformats.org/officeDocument/2006/relationships/slide" Target="slides/slide138.xml"/><Relationship Id="rId164" Type="http://schemas.openxmlformats.org/officeDocument/2006/relationships/slide" Target="slides/slide154.xml"/><Relationship Id="rId169" Type="http://schemas.openxmlformats.org/officeDocument/2006/relationships/slide" Target="slides/slide15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6.xml"/><Relationship Id="rId47" Type="http://schemas.openxmlformats.org/officeDocument/2006/relationships/slide" Target="slides/slide37.xml"/><Relationship Id="rId68" Type="http://schemas.openxmlformats.org/officeDocument/2006/relationships/slide" Target="slides/slide58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54" Type="http://schemas.openxmlformats.org/officeDocument/2006/relationships/slide" Target="slides/slide144.xml"/><Relationship Id="rId175" Type="http://schemas.openxmlformats.org/officeDocument/2006/relationships/notesMaster" Target="notesMasters/notesMaster1.xml"/><Relationship Id="rId16" Type="http://schemas.openxmlformats.org/officeDocument/2006/relationships/slide" Target="slides/slide6.xml"/><Relationship Id="rId37" Type="http://schemas.openxmlformats.org/officeDocument/2006/relationships/slide" Target="slides/slide27.xml"/><Relationship Id="rId58" Type="http://schemas.openxmlformats.org/officeDocument/2006/relationships/slide" Target="slides/slide48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44" Type="http://schemas.openxmlformats.org/officeDocument/2006/relationships/slide" Target="slides/slide134.xml"/><Relationship Id="rId90" Type="http://schemas.openxmlformats.org/officeDocument/2006/relationships/slide" Target="slides/slide80.xml"/><Relationship Id="rId165" Type="http://schemas.openxmlformats.org/officeDocument/2006/relationships/slide" Target="slides/slide155.xml"/><Relationship Id="rId27" Type="http://schemas.openxmlformats.org/officeDocument/2006/relationships/slide" Target="slides/slide17.xml"/><Relationship Id="rId48" Type="http://schemas.openxmlformats.org/officeDocument/2006/relationships/slide" Target="slides/slide38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34" Type="http://schemas.openxmlformats.org/officeDocument/2006/relationships/slide" Target="slides/slide124.xml"/><Relationship Id="rId80" Type="http://schemas.openxmlformats.org/officeDocument/2006/relationships/slide" Target="slides/slide70.xml"/><Relationship Id="rId155" Type="http://schemas.openxmlformats.org/officeDocument/2006/relationships/slide" Target="slides/slide145.xml"/><Relationship Id="rId176" Type="http://schemas.openxmlformats.org/officeDocument/2006/relationships/presProps" Target="presProps.xml"/><Relationship Id="rId17" Type="http://schemas.openxmlformats.org/officeDocument/2006/relationships/slide" Target="slides/slide7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24" Type="http://schemas.openxmlformats.org/officeDocument/2006/relationships/slide" Target="slides/slide114.xml"/><Relationship Id="rId70" Type="http://schemas.openxmlformats.org/officeDocument/2006/relationships/slide" Target="slides/slide60.xml"/><Relationship Id="rId91" Type="http://schemas.openxmlformats.org/officeDocument/2006/relationships/slide" Target="slides/slide81.xml"/><Relationship Id="rId145" Type="http://schemas.openxmlformats.org/officeDocument/2006/relationships/slide" Target="slides/slide135.xml"/><Relationship Id="rId166" Type="http://schemas.openxmlformats.org/officeDocument/2006/relationships/slide" Target="slides/slide15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0E9E9A-EDE9-4CFD-96E1-1189D31ED5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79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23C04-31C1-4380-B7F8-E449CC585E8F}" type="slidenum">
              <a:rPr lang="ru-RU"/>
              <a:pPr/>
              <a:t>6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Круто!</a:t>
            </a:r>
          </a:p>
        </p:txBody>
      </p:sp>
    </p:spTree>
    <p:extLst>
      <p:ext uri="{BB962C8B-B14F-4D97-AF65-F5344CB8AC3E}">
        <p14:creationId xmlns:p14="http://schemas.microsoft.com/office/powerpoint/2010/main" val="210360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F5E1E-C24A-4555-AC67-EA80598AA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08449-8C47-4370-944E-9584B2BB4E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7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717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17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17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17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17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17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17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17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17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172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172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172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2BE6EF-0CE6-4F8C-B727-2DDE8231A5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0C6A9-EF8E-472F-A3A1-6717569A8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06284-4BC8-4E43-8377-59B9C3770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253C1-0170-436A-8E11-6801A940D9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7362C-1A66-4FD4-A814-6985957B93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513EA-6FC4-45B7-95A4-86947D5568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78B75-9A5F-4456-88B3-BFE9A1300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400F9-9AF8-4AEC-AEE2-B1488DB14C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72E64-FF1C-40FB-8CFD-6275FD07E4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28196-ED05-4E8C-809C-23F499FF0C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94488-A1C2-4ED8-96F5-CA872A13FC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A3388-A8BA-47FF-943F-A36D0D8DB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E0D21A-DEB6-4233-A3AD-CBEF7183B0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2CF3F-3F86-495F-BF5F-469362A061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8697C-16C4-4690-9DF1-1025F30164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1F4EF-C2AD-44EF-A0A7-1AE1266058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63849-3EE4-49FC-90B7-ED668D482E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22E0B-C4AB-48DB-852B-D0BC910FA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3FDA6-341F-42C5-81A9-98B3AA9761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9039E-5480-4739-A2AD-5D5A8BDF5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C356-B596-42DA-A772-68565446F8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A96A7-98E7-475E-9BEA-A7A6FA9022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882FA-B0B9-4533-8518-B34684FAA3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8E603-AD09-4F60-B638-525B4C8485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3492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63493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4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5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6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7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8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9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0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1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2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3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4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5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6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7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8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09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0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1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2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3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4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5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6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17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3518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635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3534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635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3537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635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3547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48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49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50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51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52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53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54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355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55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355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55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55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0F0F6F-0665-4260-B5B2-85A797913D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974F9-9713-483E-A3EA-C28C30F3C2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2495A-FA84-4C30-B4D7-D5B760E60D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EB56D-2C89-4F0B-9907-E9ACC7944A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3CFD0-C0F1-418E-BB16-4226474888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E63F6-2A21-4274-BA0B-0DC171EBAB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5E576-50E4-4450-B6F0-891801B37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62A9E-1D5B-450C-9696-E608DAFE96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988FA-3D53-4C2D-908F-8BECED1A27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20DE-1E88-4861-872F-B801BF811C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587E5-5D01-48A4-A571-34282B7C68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794F8-36FF-40EE-8371-235FA3F57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728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728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28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9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2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72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72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C421E3-7191-4268-876C-75F386C555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48FD7E-7191-427B-B073-0204CFCBB45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9A224E-AB38-4F49-99A7-5FE7BC153D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2946ED-EE17-40B5-9DE6-75F39B69E3F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0C65BE-B560-49D1-BE6A-AEF29F0FC8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98147C-CE7E-4EBB-A404-965F918310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D5075-61DF-447A-BF88-C3C023DE4E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B7C4E9-C8B6-4AB0-8361-BF5E78D587A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124395-79EF-4B82-AA25-452A26F01BA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1611F6-F8C7-44E0-B328-9C481B6B1F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85173E-99A8-4BFF-B964-82D8E76630A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700800-333F-456B-AD82-B141A0FAB4D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976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76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76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765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765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765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BA0BC5-01FC-47DB-B257-9DFB879ED5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E3DE0-D0FB-4A58-9E16-B3299E4BC8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E4986-8678-433A-AFCF-E0DB05CC12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E7A6-AE4A-4B80-873B-CAA55275FC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6B333-8662-4FB8-BD90-073448998A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0EA17-31B2-49A4-B101-873BDACFAC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C3A1A-D819-4AD3-87C6-ABA3C4FD4F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992F5-E102-4271-90E1-6D8D114FAF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9958C-4E97-4748-8908-2CCF1870AF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049D5-154B-4883-B981-6787DBEB9B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E5B2F-B0DC-44F5-8823-BF1E56DEC6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8123E-7E4C-48C0-83CB-EC359EFDA5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7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80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058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0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0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5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6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6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6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6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06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806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6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06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06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06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8061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061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061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476CC6-6065-4718-BB47-3CADA61EFC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680B8-2676-4F7E-98C3-8EC9C67B84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0168E-89CC-4FE7-9F4A-7AACE326D8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B84C8-455A-43B6-8457-0EC98BC8EA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D04C8-5A83-49C6-8342-E023DBA0B8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5D22F-29D4-4331-B98C-C33B942684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A4DA1-CD73-469D-BFD5-0090BCAF8F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BB48A-19CE-4B80-BEB0-DBF359F94C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DF02-0BBB-4E27-9FEC-32918C2BF7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6774B-8D7A-4236-A858-51D1452554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BA547-900B-4030-AB5A-E5D7CD74C9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D6A6-59D5-4E9E-B190-0935374D4A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12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E27D10-B9CB-48D5-838D-46DD0F07C6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A56DA-067C-4A01-8056-63BAA3C811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E3C27-0AB6-4575-B0DC-6CA6A3199E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21B5-C514-48BE-A284-5D3478FDC1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19B5C-93D2-45DA-A143-16DF2E01AA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B38B5-9327-411C-A7E5-5F312259B8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77E57-68F6-43D9-8F03-6EEFCB533B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99E46-191D-4E9F-8C66-9918E97157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0A6C-CE8A-4465-AE2C-F7630C1D8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4B9EC-0817-4677-95B0-34E3405347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C2A9C-6C83-4CAF-A5A0-9B33DAF76F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58A1F-DE7D-4490-9672-DB2B716F7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1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4611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4611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1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1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1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612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4613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3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3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3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3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3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3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3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3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3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4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4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4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4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4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4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4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4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4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4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5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5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5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5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5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5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5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5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5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5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6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6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6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6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6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6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6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6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6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6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7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7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7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7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7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7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7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7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7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7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8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8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8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8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8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8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8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8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8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8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9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9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9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9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9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9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9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9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9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19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0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0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0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0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0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0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0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0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0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0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1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1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1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1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1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1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1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1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1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1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2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2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2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2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2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2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2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2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2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2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3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3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3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3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3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3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3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3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3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3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4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4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4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4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4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4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4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4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4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4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5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5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5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5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5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5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5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5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5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5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6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26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6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6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6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462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62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626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4626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4626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8BBB905-861D-49CA-8687-6CD09815F3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16FB8-A6AC-4458-963C-76C248427A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2553F-C177-4E85-BEA1-59C6F130A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F1985-74E7-406A-BA32-0DD02C40C9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45021-EC0B-4AE2-9AC1-B83A449CE1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4C62D-A0CD-4106-BE8D-A1BE355D12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9E3DF-6155-4179-99F1-708CC872D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087ED-0643-44B5-90D4-BE0684414B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937E6-9098-45A4-9B20-2A21741026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E43AF-AA2C-4CB7-89DF-FD5650278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C18FD-3C7A-480E-AEC9-E8C5BDEAC5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5D833-2D5C-40B9-AED3-35632BC9D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78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35737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8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8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8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8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8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8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8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8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8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8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9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9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9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39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35739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35739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5739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5739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5739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5739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5740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5740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40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5740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5740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5740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5740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40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40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40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41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35741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1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1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1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1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1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1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1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1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2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2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2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2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2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2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2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2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2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2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3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3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3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3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3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3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3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3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3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3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4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4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4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4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4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4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4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4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4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4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5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5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5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5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5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5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5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5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5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5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6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6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6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6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6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6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6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6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6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6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7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7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7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7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7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7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7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7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7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7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8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8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8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8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8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8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8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8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8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8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9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9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9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9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9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9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9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9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9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49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0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0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0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0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0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0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0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0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0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0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1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1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1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1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1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1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1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1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1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1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2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2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2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2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2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2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2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2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2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2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3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3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3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3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3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3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3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3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3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3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4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4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4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4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4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4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4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4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4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4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5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5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5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5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5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5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5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5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5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5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6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6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6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6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6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6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6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6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6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6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7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7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7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7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7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7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7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7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7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7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8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8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8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8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8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8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8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8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8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8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9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9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9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759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759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759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7596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57597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57598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0750BB-0446-4D02-9550-89210253C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AAF70-13F6-4487-BECB-380B6CB8F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A00DB8-1F30-4B30-93D5-6A62E2E9A34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0C4260-CC17-45E0-9B21-53A4E252007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AAC0F-C714-4613-B139-A2A942AF681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24F7A5-64CF-4866-AA3F-5D742A6DA8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0CA86-13E7-47E3-A1F5-CAD096F5C2D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66CAED-2DAD-4905-B1B9-34C9B39490C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7C8291-40B5-4C42-A7B4-3BBCEC3DB5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1742C-1596-475F-9AA5-C1E86B80D04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685166-BEEF-49ED-AE6A-67CD8F9290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93E9C4-9DBF-4F69-9042-6B82A219094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28F140-029F-452E-8882-7DFF8E02B5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6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706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06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06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06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06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06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06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06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06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07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07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07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544FC676-BCE1-45A3-A080-BDBDA9622F0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C208183-CBA3-4254-8CF4-29FECB773C1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6246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46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6246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9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6249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9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251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6251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2513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6251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2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2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2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52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2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2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2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2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2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2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3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25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5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25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25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F284CA-3CBC-4BE3-A99E-7DBDD24E7A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253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3F2B41-2985-4074-99E6-A723D84D718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626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62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2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962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1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9661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66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62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662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662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1A06E3A-44D4-4525-BE3C-0C2038616A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966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55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795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955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95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95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95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95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958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95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5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95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95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95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95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95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95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E1A761E-56DC-40AD-AE32-54C201B2806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95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02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9D15D29-FE01-4AE8-B964-5A94CD96A7E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09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4509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4509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510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4510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0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0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0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1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1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1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1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1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1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1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1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1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1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2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2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2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2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2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2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2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2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2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2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3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3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3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3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3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3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3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3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3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3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4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4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4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4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4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4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4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4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4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4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5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5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5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5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5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5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5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5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5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5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6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6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6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6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6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6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6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6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6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6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7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7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7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7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7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7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7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7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7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7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8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8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8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8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8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8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8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8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8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8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9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9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9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9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9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9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9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9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9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19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0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0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0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0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0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0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0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0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0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0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1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1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1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1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1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1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1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1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1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1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2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2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2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2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2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2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2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2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2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2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3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3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3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3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3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3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3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23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3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3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4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452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524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34524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34524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7471786-1EF1-43B3-8FB4-8EB7E93601F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452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5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5635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5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5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5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5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6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6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6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6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6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6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6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6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6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6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7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7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7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7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7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7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7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7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7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7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8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8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8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8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8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8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8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638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8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8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9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9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9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9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9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9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9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9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9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39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0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0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0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0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0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0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0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0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0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0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1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1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1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1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1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1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1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1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1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1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2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2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2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2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2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2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2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2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2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2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3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3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3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3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3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3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3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3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3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3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4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4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4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4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4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4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4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4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4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4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5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5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5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5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5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5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5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5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5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5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6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6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6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6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6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6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6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6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6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6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7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7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7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7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7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7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7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7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7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7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8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8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8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8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8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8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8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8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8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8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9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9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9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9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9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9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9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9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9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49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0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0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0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0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0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0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0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0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0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0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1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1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1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1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1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1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1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1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1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1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2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2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2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2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2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2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2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2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2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2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3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3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3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3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3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3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3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3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3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3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4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4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4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4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4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4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4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4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4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4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5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5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5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5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5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5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5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5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5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5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6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6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6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6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6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6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6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6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6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56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657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DCF978C-DB9A-4FB2-BDCF-86DF8BEDCB4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5657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657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657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657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79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205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80.xml"/><Relationship Id="rId6" Type="http://schemas.openxmlformats.org/officeDocument/2006/relationships/image" Target="../media/image17.jpeg"/><Relationship Id="rId5" Type="http://schemas.openxmlformats.org/officeDocument/2006/relationships/image" Target="../media/image208.jpeg"/><Relationship Id="rId4" Type="http://schemas.openxmlformats.org/officeDocument/2006/relationships/image" Target="../media/image207.jpe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09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81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10" Type="http://schemas.openxmlformats.org/officeDocument/2006/relationships/image" Target="../media/image17.jpeg"/><Relationship Id="rId4" Type="http://schemas.openxmlformats.org/officeDocument/2006/relationships/image" Target="../media/image5.jpeg"/><Relationship Id="rId9" Type="http://schemas.openxmlformats.org/officeDocument/2006/relationships/image" Target="../media/image7.jpe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8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8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8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85.xml"/><Relationship Id="rId5" Type="http://schemas.openxmlformats.org/officeDocument/2006/relationships/image" Target="../media/image212.jpeg"/><Relationship Id="rId4" Type="http://schemas.openxmlformats.org/officeDocument/2006/relationships/image" Target="../media/image211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86.xml"/><Relationship Id="rId4" Type="http://schemas.openxmlformats.org/officeDocument/2006/relationships/image" Target="../media/image214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8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88.xml"/><Relationship Id="rId6" Type="http://schemas.openxmlformats.org/officeDocument/2006/relationships/image" Target="../media/image17.jpeg"/><Relationship Id="rId5" Type="http://schemas.openxmlformats.org/officeDocument/2006/relationships/image" Target="../media/image218.jpeg"/><Relationship Id="rId4" Type="http://schemas.openxmlformats.org/officeDocument/2006/relationships/image" Target="../media/image2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jpeg"/><Relationship Id="rId3" Type="http://schemas.openxmlformats.org/officeDocument/2006/relationships/image" Target="../media/image20.jpeg"/><Relationship Id="rId7" Type="http://schemas.openxmlformats.org/officeDocument/2006/relationships/image" Target="../media/image7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../media/image5.jpeg"/><Relationship Id="rId15" Type="http://schemas.openxmlformats.org/officeDocument/2006/relationships/image" Target="../media/image17.jpeg"/><Relationship Id="rId10" Type="http://schemas.openxmlformats.org/officeDocument/2006/relationships/image" Target="../media/image11.jpeg"/><Relationship Id="rId4" Type="http://schemas.openxmlformats.org/officeDocument/2006/relationships/image" Target="../media/image16.jpeg"/><Relationship Id="rId9" Type="http://schemas.openxmlformats.org/officeDocument/2006/relationships/image" Target="../media/image9.jpeg"/><Relationship Id="rId14" Type="http://schemas.openxmlformats.org/officeDocument/2006/relationships/image" Target="../media/image18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e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89.xml"/><Relationship Id="rId5" Type="http://schemas.openxmlformats.org/officeDocument/2006/relationships/image" Target="../media/image221.jpeg"/><Relationship Id="rId4" Type="http://schemas.openxmlformats.org/officeDocument/2006/relationships/image" Target="../media/image220.jpe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9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9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92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223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93.xml"/><Relationship Id="rId5" Type="http://schemas.openxmlformats.org/officeDocument/2006/relationships/image" Target="../media/image226.jpeg"/><Relationship Id="rId4" Type="http://schemas.openxmlformats.org/officeDocument/2006/relationships/image" Target="../media/image22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94.xml"/><Relationship Id="rId4" Type="http://schemas.openxmlformats.org/officeDocument/2006/relationships/image" Target="../media/image228.jpe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29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95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230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9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9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98.xml"/><Relationship Id="rId6" Type="http://schemas.openxmlformats.org/officeDocument/2006/relationships/image" Target="../media/image235.jpeg"/><Relationship Id="rId5" Type="http://schemas.openxmlformats.org/officeDocument/2006/relationships/image" Target="../media/image234.jpeg"/><Relationship Id="rId4" Type="http://schemas.openxmlformats.org/officeDocument/2006/relationships/image" Target="../media/image2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8.jpeg"/><Relationship Id="rId3" Type="http://schemas.openxmlformats.org/officeDocument/2006/relationships/image" Target="../media/image21.jpe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Relationship Id="rId14" Type="http://schemas.openxmlformats.org/officeDocument/2006/relationships/image" Target="../media/image17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99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37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00.xml"/><Relationship Id="rId6" Type="http://schemas.openxmlformats.org/officeDocument/2006/relationships/image" Target="../media/image240.jpeg"/><Relationship Id="rId5" Type="http://schemas.openxmlformats.org/officeDocument/2006/relationships/image" Target="../media/image239.jpeg"/><Relationship Id="rId10" Type="http://schemas.openxmlformats.org/officeDocument/2006/relationships/image" Target="../media/image16.jpeg"/><Relationship Id="rId4" Type="http://schemas.openxmlformats.org/officeDocument/2006/relationships/image" Target="../media/image238.jpeg"/><Relationship Id="rId9" Type="http://schemas.openxmlformats.org/officeDocument/2006/relationships/image" Target="../media/image17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01.xml"/><Relationship Id="rId6" Type="http://schemas.openxmlformats.org/officeDocument/2006/relationships/image" Target="../media/image244.jpeg"/><Relationship Id="rId5" Type="http://schemas.openxmlformats.org/officeDocument/2006/relationships/image" Target="../media/image243.jpeg"/><Relationship Id="rId4" Type="http://schemas.openxmlformats.org/officeDocument/2006/relationships/image" Target="../media/image242.jpe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45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02.xml"/><Relationship Id="rId6" Type="http://schemas.openxmlformats.org/officeDocument/2006/relationships/image" Target="../media/image5.jpeg"/><Relationship Id="rId5" Type="http://schemas.openxmlformats.org/officeDocument/2006/relationships/image" Target="../media/image247.jpeg"/><Relationship Id="rId4" Type="http://schemas.openxmlformats.org/officeDocument/2006/relationships/image" Target="../media/image246.jpeg"/><Relationship Id="rId9" Type="http://schemas.openxmlformats.org/officeDocument/2006/relationships/image" Target="../media/image16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03.xml"/><Relationship Id="rId5" Type="http://schemas.openxmlformats.org/officeDocument/2006/relationships/image" Target="../media/image250.jpeg"/><Relationship Id="rId4" Type="http://schemas.openxmlformats.org/officeDocument/2006/relationships/image" Target="../media/image249.jpe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10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0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0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0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0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10.xml"/><Relationship Id="rId5" Type="http://schemas.openxmlformats.org/officeDocument/2006/relationships/image" Target="../media/image253.jpeg"/><Relationship Id="rId4" Type="http://schemas.openxmlformats.org/officeDocument/2006/relationships/image" Target="../media/image252.jpe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5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11.xml"/><Relationship Id="rId6" Type="http://schemas.openxmlformats.org/officeDocument/2006/relationships/image" Target="../media/image257.jpeg"/><Relationship Id="rId5" Type="http://schemas.openxmlformats.org/officeDocument/2006/relationships/image" Target="../media/image256.jpeg"/><Relationship Id="rId4" Type="http://schemas.openxmlformats.org/officeDocument/2006/relationships/image" Target="../media/image255.jpeg"/><Relationship Id="rId9" Type="http://schemas.openxmlformats.org/officeDocument/2006/relationships/image" Target="../media/image16.jpe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12.xml"/><Relationship Id="rId5" Type="http://schemas.openxmlformats.org/officeDocument/2006/relationships/image" Target="../media/image260.jpeg"/><Relationship Id="rId4" Type="http://schemas.openxmlformats.org/officeDocument/2006/relationships/image" Target="../media/image259.jpe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1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14.xml"/><Relationship Id="rId6" Type="http://schemas.openxmlformats.org/officeDocument/2006/relationships/image" Target="../media/image265.jpeg"/><Relationship Id="rId5" Type="http://schemas.openxmlformats.org/officeDocument/2006/relationships/image" Target="../media/image264.jpeg"/><Relationship Id="rId4" Type="http://schemas.openxmlformats.org/officeDocument/2006/relationships/image" Target="../media/image263.jpe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66.jpeg"/><Relationship Id="rId7" Type="http://schemas.openxmlformats.org/officeDocument/2006/relationships/image" Target="../media/image8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15.xml"/><Relationship Id="rId6" Type="http://schemas.openxmlformats.org/officeDocument/2006/relationships/image" Target="../media/image7.jpeg"/><Relationship Id="rId11" Type="http://schemas.openxmlformats.org/officeDocument/2006/relationships/image" Target="../media/image17.jpeg"/><Relationship Id="rId5" Type="http://schemas.openxmlformats.org/officeDocument/2006/relationships/image" Target="../media/image6.jpeg"/><Relationship Id="rId10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3.xml"/><Relationship Id="rId1" Type="http://schemas.openxmlformats.org/officeDocument/2006/relationships/themeOverride" Target="../theme/themeOverride116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jpeg"/><Relationship Id="rId3" Type="http://schemas.openxmlformats.org/officeDocument/2006/relationships/image" Target="../media/image267.jpeg"/><Relationship Id="rId7" Type="http://schemas.openxmlformats.org/officeDocument/2006/relationships/image" Target="../media/image271.jpe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17.xml"/><Relationship Id="rId6" Type="http://schemas.openxmlformats.org/officeDocument/2006/relationships/image" Target="../media/image270.jpeg"/><Relationship Id="rId11" Type="http://schemas.openxmlformats.org/officeDocument/2006/relationships/image" Target="../media/image275.jpeg"/><Relationship Id="rId5" Type="http://schemas.openxmlformats.org/officeDocument/2006/relationships/image" Target="../media/image269.jpeg"/><Relationship Id="rId10" Type="http://schemas.openxmlformats.org/officeDocument/2006/relationships/image" Target="../media/image274.jpeg"/><Relationship Id="rId4" Type="http://schemas.openxmlformats.org/officeDocument/2006/relationships/image" Target="../media/image268.jpeg"/><Relationship Id="rId9" Type="http://schemas.openxmlformats.org/officeDocument/2006/relationships/image" Target="../media/image273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jpeg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118.xml"/><Relationship Id="rId6" Type="http://schemas.openxmlformats.org/officeDocument/2006/relationships/image" Target="../media/image279.jpeg"/><Relationship Id="rId5" Type="http://schemas.openxmlformats.org/officeDocument/2006/relationships/image" Target="../media/image278.jpeg"/><Relationship Id="rId4" Type="http://schemas.openxmlformats.org/officeDocument/2006/relationships/image" Target="../media/image27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4.jpe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jpeg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119.xml"/><Relationship Id="rId5" Type="http://schemas.openxmlformats.org/officeDocument/2006/relationships/image" Target="../media/image282.jpeg"/><Relationship Id="rId4" Type="http://schemas.openxmlformats.org/officeDocument/2006/relationships/image" Target="../media/image281.jpe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jpeg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120.xml"/><Relationship Id="rId5" Type="http://schemas.openxmlformats.org/officeDocument/2006/relationships/image" Target="../media/image285.jpeg"/><Relationship Id="rId4" Type="http://schemas.openxmlformats.org/officeDocument/2006/relationships/image" Target="../media/image284.jpe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jpe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2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4.xml"/><Relationship Id="rId1" Type="http://schemas.openxmlformats.org/officeDocument/2006/relationships/themeOverride" Target="../theme/themeOverride12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jpe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123.xml"/><Relationship Id="rId4" Type="http://schemas.openxmlformats.org/officeDocument/2006/relationships/image" Target="../media/image288.jpe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89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124.xml"/><Relationship Id="rId6" Type="http://schemas.openxmlformats.org/officeDocument/2006/relationships/image" Target="../media/image5.jpeg"/><Relationship Id="rId5" Type="http://schemas.openxmlformats.org/officeDocument/2006/relationships/image" Target="../media/image291.jpeg"/><Relationship Id="rId4" Type="http://schemas.openxmlformats.org/officeDocument/2006/relationships/image" Target="../media/image290.jpeg"/><Relationship Id="rId9" Type="http://schemas.openxmlformats.org/officeDocument/2006/relationships/image" Target="../media/image16.jpe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jpe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125.xml"/><Relationship Id="rId5" Type="http://schemas.openxmlformats.org/officeDocument/2006/relationships/image" Target="../media/image294.jpeg"/><Relationship Id="rId4" Type="http://schemas.openxmlformats.org/officeDocument/2006/relationships/image" Target="../media/image293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126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296.jpe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127.xml"/><Relationship Id="rId5" Type="http://schemas.openxmlformats.org/officeDocument/2006/relationships/image" Target="../media/image299.jpeg"/><Relationship Id="rId4" Type="http://schemas.openxmlformats.org/officeDocument/2006/relationships/image" Target="../media/image298.jpe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5.xml"/><Relationship Id="rId1" Type="http://schemas.openxmlformats.org/officeDocument/2006/relationships/themeOverride" Target="../theme/themeOverride1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jpeg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29.xml"/><Relationship Id="rId6" Type="http://schemas.openxmlformats.org/officeDocument/2006/relationships/image" Target="../media/image303.jpeg"/><Relationship Id="rId5" Type="http://schemas.openxmlformats.org/officeDocument/2006/relationships/image" Target="../media/image302.jpeg"/><Relationship Id="rId4" Type="http://schemas.openxmlformats.org/officeDocument/2006/relationships/image" Target="../media/image301.jpe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jpeg"/><Relationship Id="rId13" Type="http://schemas.openxmlformats.org/officeDocument/2006/relationships/image" Target="../media/image5.jpeg"/><Relationship Id="rId18" Type="http://schemas.openxmlformats.org/officeDocument/2006/relationships/image" Target="../media/image11.jpeg"/><Relationship Id="rId3" Type="http://schemas.openxmlformats.org/officeDocument/2006/relationships/image" Target="../media/image304.jpeg"/><Relationship Id="rId21" Type="http://schemas.openxmlformats.org/officeDocument/2006/relationships/image" Target="../media/image17.jpeg"/><Relationship Id="rId7" Type="http://schemas.openxmlformats.org/officeDocument/2006/relationships/image" Target="../media/image308.jpeg"/><Relationship Id="rId12" Type="http://schemas.openxmlformats.org/officeDocument/2006/relationships/image" Target="../media/image313.jpeg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jpeg"/><Relationship Id="rId20" Type="http://schemas.openxmlformats.org/officeDocument/2006/relationships/image" Target="../media/image18.jpeg"/><Relationship Id="rId1" Type="http://schemas.openxmlformats.org/officeDocument/2006/relationships/themeOverride" Target="../theme/themeOverride130.xml"/><Relationship Id="rId6" Type="http://schemas.openxmlformats.org/officeDocument/2006/relationships/image" Target="../media/image307.jpeg"/><Relationship Id="rId11" Type="http://schemas.openxmlformats.org/officeDocument/2006/relationships/image" Target="../media/image312.jpeg"/><Relationship Id="rId5" Type="http://schemas.openxmlformats.org/officeDocument/2006/relationships/image" Target="../media/image306.jpeg"/><Relationship Id="rId15" Type="http://schemas.openxmlformats.org/officeDocument/2006/relationships/image" Target="../media/image7.jpeg"/><Relationship Id="rId10" Type="http://schemas.openxmlformats.org/officeDocument/2006/relationships/image" Target="../media/image311.jpeg"/><Relationship Id="rId19" Type="http://schemas.openxmlformats.org/officeDocument/2006/relationships/image" Target="../media/image10.jpeg"/><Relationship Id="rId4" Type="http://schemas.openxmlformats.org/officeDocument/2006/relationships/image" Target="../media/image305.jpeg"/><Relationship Id="rId9" Type="http://schemas.openxmlformats.org/officeDocument/2006/relationships/image" Target="../media/image310.jpeg"/><Relationship Id="rId14" Type="http://schemas.openxmlformats.org/officeDocument/2006/relationships/image" Target="../media/image6.jpeg"/><Relationship Id="rId22" Type="http://schemas.openxmlformats.org/officeDocument/2006/relationships/image" Target="../media/image16.jpe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14.jpeg"/><Relationship Id="rId7" Type="http://schemas.openxmlformats.org/officeDocument/2006/relationships/image" Target="../media/image318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31.xml"/><Relationship Id="rId6" Type="http://schemas.openxmlformats.org/officeDocument/2006/relationships/image" Target="../media/image317.jpeg"/><Relationship Id="rId11" Type="http://schemas.openxmlformats.org/officeDocument/2006/relationships/image" Target="../media/image17.jpeg"/><Relationship Id="rId5" Type="http://schemas.openxmlformats.org/officeDocument/2006/relationships/image" Target="../media/image316.jpeg"/><Relationship Id="rId10" Type="http://schemas.openxmlformats.org/officeDocument/2006/relationships/image" Target="../media/image18.jpeg"/><Relationship Id="rId4" Type="http://schemas.openxmlformats.org/officeDocument/2006/relationships/image" Target="../media/image315.jpeg"/><Relationship Id="rId9" Type="http://schemas.openxmlformats.org/officeDocument/2006/relationships/image" Target="../media/image6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jpeg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32.xml"/><Relationship Id="rId6" Type="http://schemas.openxmlformats.org/officeDocument/2006/relationships/image" Target="../media/image322.jpeg"/><Relationship Id="rId5" Type="http://schemas.openxmlformats.org/officeDocument/2006/relationships/image" Target="../media/image321.jpeg"/><Relationship Id="rId4" Type="http://schemas.openxmlformats.org/officeDocument/2006/relationships/image" Target="../media/image320.jpe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5.xml"/><Relationship Id="rId1" Type="http://schemas.openxmlformats.org/officeDocument/2006/relationships/themeOverride" Target="../theme/themeOverride13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jpeg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34.xml"/><Relationship Id="rId6" Type="http://schemas.openxmlformats.org/officeDocument/2006/relationships/image" Target="../media/image326.jpeg"/><Relationship Id="rId5" Type="http://schemas.openxmlformats.org/officeDocument/2006/relationships/image" Target="../media/image325.jpeg"/><Relationship Id="rId4" Type="http://schemas.openxmlformats.org/officeDocument/2006/relationships/image" Target="../media/image324.jpe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27.jpeg"/><Relationship Id="rId7" Type="http://schemas.openxmlformats.org/officeDocument/2006/relationships/image" Target="../media/image18.jpeg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35.xml"/><Relationship Id="rId6" Type="http://schemas.openxmlformats.org/officeDocument/2006/relationships/image" Target="../media/image9.jpeg"/><Relationship Id="rId11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5.jpeg"/><Relationship Id="rId4" Type="http://schemas.openxmlformats.org/officeDocument/2006/relationships/image" Target="../media/image328.jpeg"/><Relationship Id="rId9" Type="http://schemas.openxmlformats.org/officeDocument/2006/relationships/image" Target="../media/image16.jpeg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29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36.xml"/><Relationship Id="rId6" Type="http://schemas.openxmlformats.org/officeDocument/2006/relationships/image" Target="../media/image18.jpeg"/><Relationship Id="rId5" Type="http://schemas.openxmlformats.org/officeDocument/2006/relationships/image" Target="../media/image331.jpeg"/><Relationship Id="rId4" Type="http://schemas.openxmlformats.org/officeDocument/2006/relationships/image" Target="../media/image330.jpeg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32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37.xml"/><Relationship Id="rId6" Type="http://schemas.openxmlformats.org/officeDocument/2006/relationships/image" Target="../media/image335.jpeg"/><Relationship Id="rId5" Type="http://schemas.openxmlformats.org/officeDocument/2006/relationships/image" Target="../media/image334.jpeg"/><Relationship Id="rId10" Type="http://schemas.openxmlformats.org/officeDocument/2006/relationships/image" Target="../media/image5.jpeg"/><Relationship Id="rId4" Type="http://schemas.openxmlformats.org/officeDocument/2006/relationships/image" Target="../media/image333.jpeg"/><Relationship Id="rId9" Type="http://schemas.openxmlformats.org/officeDocument/2006/relationships/image" Target="../media/image16.jpeg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36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38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10" Type="http://schemas.openxmlformats.org/officeDocument/2006/relationships/image" Target="../media/image7.jpeg"/><Relationship Id="rId4" Type="http://schemas.openxmlformats.org/officeDocument/2006/relationships/image" Target="../media/image337.jpeg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8.jpeg"/><Relationship Id="rId18" Type="http://schemas.openxmlformats.org/officeDocument/2006/relationships/image" Target="../media/image26.jpeg"/><Relationship Id="rId3" Type="http://schemas.openxmlformats.org/officeDocument/2006/relationships/image" Target="../media/image25.jpe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4.jpeg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Relationship Id="rId14" Type="http://schemas.openxmlformats.org/officeDocument/2006/relationships/image" Target="../media/image17.jpeg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jpeg"/><Relationship Id="rId3" Type="http://schemas.openxmlformats.org/officeDocument/2006/relationships/image" Target="../media/image338.jpeg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39.xml"/><Relationship Id="rId6" Type="http://schemas.openxmlformats.org/officeDocument/2006/relationships/image" Target="../media/image6.jpeg"/><Relationship Id="rId11" Type="http://schemas.openxmlformats.org/officeDocument/2006/relationships/image" Target="../media/image16.jpeg"/><Relationship Id="rId5" Type="http://schemas.openxmlformats.org/officeDocument/2006/relationships/image" Target="../media/image5.jpeg"/><Relationship Id="rId10" Type="http://schemas.openxmlformats.org/officeDocument/2006/relationships/image" Target="../media/image17.jpeg"/><Relationship Id="rId4" Type="http://schemas.openxmlformats.org/officeDocument/2006/relationships/image" Target="../media/image339.jpeg"/><Relationship Id="rId9" Type="http://schemas.openxmlformats.org/officeDocument/2006/relationships/image" Target="../media/image18.jpeg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40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40.xml"/><Relationship Id="rId6" Type="http://schemas.openxmlformats.org/officeDocument/2006/relationships/image" Target="../media/image7.jpeg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7.jpe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jpeg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41.xml"/><Relationship Id="rId5" Type="http://schemas.openxmlformats.org/officeDocument/2006/relationships/image" Target="../media/image343.jpeg"/><Relationship Id="rId4" Type="http://schemas.openxmlformats.org/officeDocument/2006/relationships/image" Target="../media/image342.jpeg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44.jpeg"/><Relationship Id="rId7" Type="http://schemas.openxmlformats.org/officeDocument/2006/relationships/image" Target="../media/image348.jpeg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42.xml"/><Relationship Id="rId6" Type="http://schemas.openxmlformats.org/officeDocument/2006/relationships/image" Target="../media/image347.jpeg"/><Relationship Id="rId11" Type="http://schemas.openxmlformats.org/officeDocument/2006/relationships/image" Target="../media/image5.jpeg"/><Relationship Id="rId5" Type="http://schemas.openxmlformats.org/officeDocument/2006/relationships/image" Target="../media/image346.jpeg"/><Relationship Id="rId10" Type="http://schemas.openxmlformats.org/officeDocument/2006/relationships/image" Target="../media/image16.jpeg"/><Relationship Id="rId4" Type="http://schemas.openxmlformats.org/officeDocument/2006/relationships/image" Target="../media/image345.jpeg"/><Relationship Id="rId9" Type="http://schemas.openxmlformats.org/officeDocument/2006/relationships/image" Target="../media/image17.jpe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jpeg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43.xml"/><Relationship Id="rId4" Type="http://schemas.openxmlformats.org/officeDocument/2006/relationships/image" Target="../media/image3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6.jpeg"/><Relationship Id="rId3" Type="http://schemas.openxmlformats.org/officeDocument/2006/relationships/image" Target="../media/image75.jpeg"/><Relationship Id="rId7" Type="http://schemas.openxmlformats.org/officeDocument/2006/relationships/image" Target="../media/image7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6.jpeg"/><Relationship Id="rId11" Type="http://schemas.openxmlformats.org/officeDocument/2006/relationships/image" Target="../media/image18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76.jpeg"/><Relationship Id="rId9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18" Type="http://schemas.openxmlformats.org/officeDocument/2006/relationships/image" Target="../media/image91.jpeg"/><Relationship Id="rId3" Type="http://schemas.openxmlformats.org/officeDocument/2006/relationships/image" Target="../media/image77.jpeg"/><Relationship Id="rId21" Type="http://schemas.openxmlformats.org/officeDocument/2006/relationships/image" Target="../media/image94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17" Type="http://schemas.openxmlformats.org/officeDocument/2006/relationships/image" Target="../media/image90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9.jpeg"/><Relationship Id="rId20" Type="http://schemas.openxmlformats.org/officeDocument/2006/relationships/image" Target="../media/image93.jpeg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24" Type="http://schemas.openxmlformats.org/officeDocument/2006/relationships/image" Target="../media/image97.jpeg"/><Relationship Id="rId5" Type="http://schemas.openxmlformats.org/officeDocument/2006/relationships/image" Target="../media/image78.jpeg"/><Relationship Id="rId15" Type="http://schemas.openxmlformats.org/officeDocument/2006/relationships/image" Target="../media/image88.jpeg"/><Relationship Id="rId23" Type="http://schemas.openxmlformats.org/officeDocument/2006/relationships/image" Target="../media/image96.jpeg"/><Relationship Id="rId10" Type="http://schemas.openxmlformats.org/officeDocument/2006/relationships/image" Target="../media/image83.jpeg"/><Relationship Id="rId19" Type="http://schemas.openxmlformats.org/officeDocument/2006/relationships/image" Target="../media/image92.jpeg"/><Relationship Id="rId4" Type="http://schemas.openxmlformats.org/officeDocument/2006/relationships/image" Target="../media/image5.jpeg"/><Relationship Id="rId9" Type="http://schemas.openxmlformats.org/officeDocument/2006/relationships/image" Target="../media/image82.jpeg"/><Relationship Id="rId14" Type="http://schemas.openxmlformats.org/officeDocument/2006/relationships/image" Target="../media/image87.jpeg"/><Relationship Id="rId22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8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10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1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2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8.jpeg"/><Relationship Id="rId3" Type="http://schemas.openxmlformats.org/officeDocument/2006/relationships/image" Target="../media/image104.jpe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4.jpeg"/><Relationship Id="rId1" Type="http://schemas.openxmlformats.org/officeDocument/2006/relationships/themeOverride" Target="../theme/themeOverride45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Relationship Id="rId1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108.jpeg"/><Relationship Id="rId18" Type="http://schemas.openxmlformats.org/officeDocument/2006/relationships/image" Target="../media/image111.jpeg"/><Relationship Id="rId3" Type="http://schemas.openxmlformats.org/officeDocument/2006/relationships/image" Target="../media/image105.jpeg"/><Relationship Id="rId7" Type="http://schemas.openxmlformats.org/officeDocument/2006/relationships/image" Target="../media/image106.jpeg"/><Relationship Id="rId12" Type="http://schemas.openxmlformats.org/officeDocument/2006/relationships/image" Target="../media/image85.jpeg"/><Relationship Id="rId17" Type="http://schemas.openxmlformats.org/officeDocument/2006/relationships/image" Target="../media/image110.jpe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89.jpeg"/><Relationship Id="rId1" Type="http://schemas.openxmlformats.org/officeDocument/2006/relationships/themeOverride" Target="../theme/themeOverride46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5" Type="http://schemas.openxmlformats.org/officeDocument/2006/relationships/image" Target="../media/image109.jpeg"/><Relationship Id="rId10" Type="http://schemas.openxmlformats.org/officeDocument/2006/relationships/image" Target="../media/image83.jpeg"/><Relationship Id="rId4" Type="http://schemas.openxmlformats.org/officeDocument/2006/relationships/image" Target="../media/image5.jpeg"/><Relationship Id="rId9" Type="http://schemas.openxmlformats.org/officeDocument/2006/relationships/image" Target="../media/image82.jpeg"/><Relationship Id="rId14" Type="http://schemas.openxmlformats.org/officeDocument/2006/relationships/image" Target="../media/image8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1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11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1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7.jpeg"/><Relationship Id="rId3" Type="http://schemas.openxmlformats.org/officeDocument/2006/relationships/image" Target="../media/image117.jpeg"/><Relationship Id="rId7" Type="http://schemas.openxmlformats.org/officeDocument/2006/relationships/image" Target="../media/image7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image" Target="../media/image118.jpeg"/><Relationship Id="rId9" Type="http://schemas.openxmlformats.org/officeDocument/2006/relationships/image" Target="../media/image9.jpeg"/><Relationship Id="rId14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0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1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jpeg"/><Relationship Id="rId18" Type="http://schemas.openxmlformats.org/officeDocument/2006/relationships/image" Target="../media/image90.jpeg"/><Relationship Id="rId3" Type="http://schemas.openxmlformats.org/officeDocument/2006/relationships/image" Target="../media/image122.jpeg"/><Relationship Id="rId21" Type="http://schemas.openxmlformats.org/officeDocument/2006/relationships/image" Target="../media/image94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17" Type="http://schemas.openxmlformats.org/officeDocument/2006/relationships/image" Target="../media/image89.jpeg"/><Relationship Id="rId25" Type="http://schemas.openxmlformats.org/officeDocument/2006/relationships/image" Target="../media/image91.jpe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88.jpeg"/><Relationship Id="rId20" Type="http://schemas.openxmlformats.org/officeDocument/2006/relationships/image" Target="../media/image93.jpeg"/><Relationship Id="rId1" Type="http://schemas.openxmlformats.org/officeDocument/2006/relationships/themeOverride" Target="../theme/themeOverride55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24" Type="http://schemas.openxmlformats.org/officeDocument/2006/relationships/image" Target="../media/image97.jpeg"/><Relationship Id="rId5" Type="http://schemas.openxmlformats.org/officeDocument/2006/relationships/image" Target="../media/image5.jpeg"/><Relationship Id="rId15" Type="http://schemas.openxmlformats.org/officeDocument/2006/relationships/image" Target="../media/image87.jpeg"/><Relationship Id="rId23" Type="http://schemas.openxmlformats.org/officeDocument/2006/relationships/image" Target="../media/image96.jpeg"/><Relationship Id="rId10" Type="http://schemas.openxmlformats.org/officeDocument/2006/relationships/image" Target="../media/image82.jpeg"/><Relationship Id="rId19" Type="http://schemas.openxmlformats.org/officeDocument/2006/relationships/image" Target="../media/image92.jpeg"/><Relationship Id="rId4" Type="http://schemas.openxmlformats.org/officeDocument/2006/relationships/image" Target="../media/image123.jpeg"/><Relationship Id="rId9" Type="http://schemas.openxmlformats.org/officeDocument/2006/relationships/image" Target="../media/image81.jpeg"/><Relationship Id="rId14" Type="http://schemas.openxmlformats.org/officeDocument/2006/relationships/image" Target="../media/image86.jpeg"/><Relationship Id="rId22" Type="http://schemas.openxmlformats.org/officeDocument/2006/relationships/image" Target="../media/image95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108.jpeg"/><Relationship Id="rId3" Type="http://schemas.openxmlformats.org/officeDocument/2006/relationships/image" Target="../media/image124.jpeg"/><Relationship Id="rId7" Type="http://schemas.openxmlformats.org/officeDocument/2006/relationships/image" Target="../media/image106.jpeg"/><Relationship Id="rId12" Type="http://schemas.openxmlformats.org/officeDocument/2006/relationships/image" Target="../media/image130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6.xml"/><Relationship Id="rId6" Type="http://schemas.openxmlformats.org/officeDocument/2006/relationships/image" Target="../media/image126.jpeg"/><Relationship Id="rId11" Type="http://schemas.openxmlformats.org/officeDocument/2006/relationships/image" Target="../media/image129.jpeg"/><Relationship Id="rId5" Type="http://schemas.openxmlformats.org/officeDocument/2006/relationships/image" Target="../media/image125.jpeg"/><Relationship Id="rId15" Type="http://schemas.openxmlformats.org/officeDocument/2006/relationships/image" Target="../media/image109.jpeg"/><Relationship Id="rId10" Type="http://schemas.openxmlformats.org/officeDocument/2006/relationships/image" Target="../media/image128.jpeg"/><Relationship Id="rId4" Type="http://schemas.openxmlformats.org/officeDocument/2006/relationships/image" Target="../media/image5.jpeg"/><Relationship Id="rId9" Type="http://schemas.openxmlformats.org/officeDocument/2006/relationships/image" Target="../media/image127.jpeg"/><Relationship Id="rId14" Type="http://schemas.openxmlformats.org/officeDocument/2006/relationships/image" Target="../media/image13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8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9.xml"/><Relationship Id="rId4" Type="http://schemas.openxmlformats.org/officeDocument/2006/relationships/image" Target="../media/image137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8.jpeg"/><Relationship Id="rId7" Type="http://schemas.openxmlformats.org/officeDocument/2006/relationships/image" Target="../media/image8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0.xml"/><Relationship Id="rId6" Type="http://schemas.openxmlformats.org/officeDocument/2006/relationships/image" Target="../media/image7.jpeg"/><Relationship Id="rId11" Type="http://schemas.openxmlformats.org/officeDocument/2006/relationships/image" Target="../media/image17.jpeg"/><Relationship Id="rId5" Type="http://schemas.openxmlformats.org/officeDocument/2006/relationships/image" Target="../media/image6.jpeg"/><Relationship Id="rId10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1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62.xml"/><Relationship Id="rId4" Type="http://schemas.openxmlformats.org/officeDocument/2006/relationships/image" Target="../media/image143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4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58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4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7.jpe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4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7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7" Type="http://schemas.openxmlformats.org/officeDocument/2006/relationships/image" Target="../media/image169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1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2.xml"/><Relationship Id="rId4" Type="http://schemas.openxmlformats.org/officeDocument/2006/relationships/image" Target="../media/image17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74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75.xml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5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5.jpeg"/><Relationship Id="rId7" Type="http://schemas.openxmlformats.org/officeDocument/2006/relationships/image" Target="../media/image17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186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57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0.jpeg"/><Relationship Id="rId7" Type="http://schemas.openxmlformats.org/officeDocument/2006/relationships/image" Target="../media/image18.jpeg"/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6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93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76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jpeg"/><Relationship Id="rId13" Type="http://schemas.openxmlformats.org/officeDocument/2006/relationships/image" Target="../media/image18.jpeg"/><Relationship Id="rId18" Type="http://schemas.openxmlformats.org/officeDocument/2006/relationships/image" Target="../media/image9.jpeg"/><Relationship Id="rId3" Type="http://schemas.openxmlformats.org/officeDocument/2006/relationships/image" Target="../media/image194.jpeg"/><Relationship Id="rId7" Type="http://schemas.openxmlformats.org/officeDocument/2006/relationships/image" Target="../media/image198.jpeg"/><Relationship Id="rId12" Type="http://schemas.openxmlformats.org/officeDocument/2006/relationships/image" Target="../media/image6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7.jpeg"/><Relationship Id="rId1" Type="http://schemas.openxmlformats.org/officeDocument/2006/relationships/themeOverride" Target="../theme/themeOverride77.xml"/><Relationship Id="rId6" Type="http://schemas.openxmlformats.org/officeDocument/2006/relationships/image" Target="../media/image197.jpeg"/><Relationship Id="rId11" Type="http://schemas.openxmlformats.org/officeDocument/2006/relationships/image" Target="../media/image5.jpeg"/><Relationship Id="rId5" Type="http://schemas.openxmlformats.org/officeDocument/2006/relationships/image" Target="../media/image196.jpeg"/><Relationship Id="rId15" Type="http://schemas.openxmlformats.org/officeDocument/2006/relationships/image" Target="../media/image16.jpeg"/><Relationship Id="rId10" Type="http://schemas.openxmlformats.org/officeDocument/2006/relationships/image" Target="../media/image201.jpeg"/><Relationship Id="rId4" Type="http://schemas.openxmlformats.org/officeDocument/2006/relationships/image" Target="../media/image195.jpeg"/><Relationship Id="rId9" Type="http://schemas.openxmlformats.org/officeDocument/2006/relationships/image" Target="../media/image200.jpeg"/><Relationship Id="rId14" Type="http://schemas.openxmlformats.org/officeDocument/2006/relationships/image" Target="../media/image17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78.xml"/><Relationship Id="rId4" Type="http://schemas.openxmlformats.org/officeDocument/2006/relationships/image" Target="../media/image20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8062913" cy="4175125"/>
          </a:xfrm>
        </p:spPr>
        <p:txBody>
          <a:bodyPr/>
          <a:lstStyle/>
          <a:p>
            <a:r>
              <a:rPr lang="ru-RU" sz="10000" b="1">
                <a:solidFill>
                  <a:srgbClr val="FF3300"/>
                </a:solidFill>
                <a:latin typeface="BankGothic Lt BT" pitchFamily="34" charset="0"/>
              </a:rPr>
              <a:t>СВАРКА МЕТАЛЛОВ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013325"/>
            <a:ext cx="6400800" cy="576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latin typeface="Arial Black" pitchFamily="34" charset="0"/>
              </a:rPr>
              <a:t>классификация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  <p:bldP spid="4099" grpId="0" build="p"/>
      <p:bldP spid="4099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84313"/>
            <a:ext cx="9144000" cy="3752850"/>
          </a:xfrm>
        </p:spPr>
        <p:txBody>
          <a:bodyPr/>
          <a:lstStyle/>
          <a:p>
            <a:r>
              <a:rPr lang="ru-RU" sz="6600">
                <a:solidFill>
                  <a:srgbClr val="0066FF"/>
                </a:solidFill>
                <a:latin typeface="Arial Unicode MS" pitchFamily="34" charset="-128"/>
              </a:rPr>
              <a:t>Ручная аргонодуговая сварка неплавящимся (вольфрамовым) электродом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Схема кристаллизации и строения металла шва разной ширины и глубины проплавления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2492375"/>
            <a:ext cx="3311525" cy="2917825"/>
          </a:xfrm>
        </p:spPr>
        <p:txBody>
          <a:bodyPr/>
          <a:lstStyle/>
          <a:p>
            <a:pPr marL="361950" indent="-361950">
              <a:buFont typeface="Wingdings" pitchFamily="2" charset="2"/>
              <a:buNone/>
            </a:pPr>
            <a:r>
              <a:rPr lang="ru-RU" sz="2200" b="1">
                <a:solidFill>
                  <a:srgbClr val="FF3300"/>
                </a:solidFill>
                <a:latin typeface="Times New Roman" pitchFamily="18" charset="0"/>
              </a:rPr>
              <a:t>1- кристаллиты с большой скоростью роста</a:t>
            </a:r>
          </a:p>
          <a:p>
            <a:pPr marL="361950" indent="-361950">
              <a:buFont typeface="Wingdings" pitchFamily="2" charset="2"/>
              <a:buNone/>
            </a:pPr>
            <a:r>
              <a:rPr lang="ru-RU" sz="2200" b="1">
                <a:solidFill>
                  <a:srgbClr val="FF3300"/>
                </a:solidFill>
                <a:latin typeface="Times New Roman" pitchFamily="18" charset="0"/>
              </a:rPr>
              <a:t>2 – неметаллические и газовые включения (шлак, поры)</a:t>
            </a:r>
          </a:p>
        </p:txBody>
      </p:sp>
      <p:pic>
        <p:nvPicPr>
          <p:cNvPr id="285700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44675"/>
            <a:ext cx="4537075" cy="2022475"/>
          </a:xfrm>
          <a:prstGeom prst="rect">
            <a:avLst/>
          </a:prstGeom>
          <a:noFill/>
        </p:spPr>
      </p:pic>
      <p:pic>
        <p:nvPicPr>
          <p:cNvPr id="285701" name="Picture 5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" y="4435475"/>
            <a:ext cx="4465638" cy="1657350"/>
          </a:xfrm>
          <a:prstGeom prst="rect">
            <a:avLst/>
          </a:prstGeom>
          <a:noFill/>
        </p:spPr>
      </p:pic>
      <p:pic>
        <p:nvPicPr>
          <p:cNvPr id="285702" name="Picture 6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716338"/>
            <a:ext cx="144462" cy="215900"/>
          </a:xfrm>
          <a:prstGeom prst="rect">
            <a:avLst/>
          </a:prstGeom>
          <a:noFill/>
        </p:spPr>
      </p:pic>
      <p:pic>
        <p:nvPicPr>
          <p:cNvPr id="285703" name="Picture 7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2636838"/>
            <a:ext cx="112712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07407E-6 L -0.42518 -0.07338 " pathEditMode="relative" ptsTypes="AA">
                                      <p:cBhvr>
                                        <p:cTn id="28" dur="20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37795 -0.2625 " pathEditMode="relative" ptsTypes="AA">
                                      <p:cBhvr>
                                        <p:cTn id="41" dur="20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для руч дуг свар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357563"/>
            <a:ext cx="2097088" cy="781050"/>
          </a:xfrm>
          <a:prstGeom prst="rect">
            <a:avLst/>
          </a:prstGeom>
          <a:noFill/>
        </p:spPr>
      </p:pic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ru-RU" sz="2500" b="1">
                <a:solidFill>
                  <a:srgbClr val="FFFF00"/>
                </a:solidFill>
              </a:rPr>
              <a:t>Схема влияния режима сварки на направление роста кристаллитов при затвердении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420938"/>
            <a:ext cx="7783512" cy="13684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1. Большая сила сварочного тока, низкое напряжение (короткая дуга), Высокая скорость сварки (</a:t>
            </a:r>
            <a:r>
              <a:rPr lang="en-US" sz="1400" b="1"/>
              <a:t>&gt;h,&lt;e</a:t>
            </a:r>
            <a:r>
              <a:rPr lang="ru-RU" sz="1400" b="1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2. Малая сила тока, высокое напряжение, низкая скорость сварки (</a:t>
            </a:r>
            <a:r>
              <a:rPr lang="en-US" sz="1400" b="1"/>
              <a:t>&lt;h,&gt;e</a:t>
            </a:r>
            <a:r>
              <a:rPr lang="ru-RU" sz="1400" b="1"/>
              <a:t>)</a:t>
            </a:r>
            <a:r>
              <a:rPr lang="ru-RU" sz="12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FF3300"/>
                </a:solidFill>
              </a:rPr>
              <a:t>Для ручной дуговой сварки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>
              <a:solidFill>
                <a:srgbClr val="FF3300"/>
              </a:solidFill>
            </a:endParaRPr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581525"/>
            <a:ext cx="8362950" cy="431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Горячие кристаллизационные трещины в сварных соединениях</a:t>
            </a:r>
          </a:p>
        </p:txBody>
      </p:sp>
      <p:pic>
        <p:nvPicPr>
          <p:cNvPr id="286726" name="Picture 6" descr="с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268413"/>
            <a:ext cx="4651375" cy="1090612"/>
          </a:xfrm>
          <a:prstGeom prst="rect">
            <a:avLst/>
          </a:prstGeom>
          <a:noFill/>
        </p:spPr>
      </p:pic>
      <p:pic>
        <p:nvPicPr>
          <p:cNvPr id="286727" name="Picture 7" descr="горяч кристал трещ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3028950" cy="1384300"/>
          </a:xfrm>
          <a:prstGeom prst="rect">
            <a:avLst/>
          </a:prstGeom>
          <a:noFill/>
        </p:spPr>
      </p:pic>
      <p:pic>
        <p:nvPicPr>
          <p:cNvPr id="286728" name="Picture 8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851150"/>
            <a:ext cx="144463" cy="215900"/>
          </a:xfrm>
          <a:prstGeom prst="rect">
            <a:avLst/>
          </a:prstGeom>
          <a:noFill/>
        </p:spPr>
      </p:pic>
      <p:pic>
        <p:nvPicPr>
          <p:cNvPr id="286729" name="Picture 9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420938"/>
            <a:ext cx="112713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32292 -0.02084 " pathEditMode="relative" ptsTypes="AA">
                                      <p:cBhvr>
                                        <p:cTn id="32" dur="2000" fill="hold"/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53559 -0.0888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86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0.11551 " pathEditMode="relative" ptsTypes="AA">
                                      <p:cBhvr>
                                        <p:cTn id="56" dur="2000" fill="hold"/>
                                        <p:tgtEl>
                                          <p:spTgt spid="286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86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8" name="Picture 4" descr="сх строения свар со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4819650" cy="5327650"/>
          </a:xfrm>
          <a:prstGeom prst="rect">
            <a:avLst/>
          </a:prstGeom>
          <a:noFill/>
        </p:spPr>
      </p:pic>
      <p:sp>
        <p:nvSpPr>
          <p:cNvPr id="287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1152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rgbClr val="FFFF00"/>
                </a:solidFill>
              </a:rPr>
              <a:t>Схема строения сварного соединения</a:t>
            </a:r>
            <a:r>
              <a:rPr lang="ru-RU" sz="4800"/>
              <a:t> 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063" y="1844675"/>
            <a:ext cx="3384550" cy="4032250"/>
          </a:xfrm>
        </p:spPr>
        <p:txBody>
          <a:bodyPr/>
          <a:lstStyle/>
          <a:p>
            <a:pPr marL="268288" indent="-268288" algn="l"/>
            <a:r>
              <a:rPr lang="ru-RU" sz="1800" b="1"/>
              <a:t>1. Наплавленный металл;</a:t>
            </a:r>
          </a:p>
          <a:p>
            <a:pPr marL="268288" indent="-268288" algn="l"/>
            <a:r>
              <a:rPr lang="ru-RU" sz="1800" b="1"/>
              <a:t>2. Зона сплавления;</a:t>
            </a:r>
          </a:p>
          <a:p>
            <a:pPr marL="268288" indent="-268288" algn="l"/>
            <a:r>
              <a:rPr lang="ru-RU" sz="1800" b="1"/>
              <a:t>3. Участок перегрева</a:t>
            </a:r>
          </a:p>
          <a:p>
            <a:pPr marL="268288" indent="-268288" algn="l"/>
            <a:r>
              <a:rPr lang="ru-RU" sz="1800" b="1"/>
              <a:t>4. Участок нормализации</a:t>
            </a:r>
          </a:p>
          <a:p>
            <a:pPr marL="268288" indent="-268288" algn="l"/>
            <a:r>
              <a:rPr lang="ru-RU" sz="1800" b="1"/>
              <a:t>5. Участок неполной перекристаллизации</a:t>
            </a:r>
          </a:p>
          <a:p>
            <a:pPr marL="268288" indent="-268288" algn="l"/>
            <a:r>
              <a:rPr lang="ru-RU" sz="1800" b="1"/>
              <a:t>6. Участок рекристаллизации</a:t>
            </a:r>
          </a:p>
          <a:p>
            <a:pPr marL="268288" indent="-268288" algn="l"/>
            <a:r>
              <a:rPr lang="ru-RU" sz="1800" b="1"/>
              <a:t>7. Участок синеломкости</a:t>
            </a:r>
            <a:r>
              <a:rPr lang="ru-RU" sz="1600"/>
              <a:t> </a:t>
            </a:r>
          </a:p>
        </p:txBody>
      </p:sp>
      <p:pic>
        <p:nvPicPr>
          <p:cNvPr id="287749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213100"/>
            <a:ext cx="141288" cy="212725"/>
          </a:xfrm>
          <a:prstGeom prst="rect">
            <a:avLst/>
          </a:prstGeom>
          <a:noFill/>
        </p:spPr>
      </p:pic>
      <p:pic>
        <p:nvPicPr>
          <p:cNvPr id="287750" name="Picture 6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941888"/>
            <a:ext cx="134938" cy="215900"/>
          </a:xfrm>
          <a:prstGeom prst="rect">
            <a:avLst/>
          </a:prstGeom>
          <a:noFill/>
        </p:spPr>
      </p:pic>
      <p:pic>
        <p:nvPicPr>
          <p:cNvPr id="287751" name="Picture 7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2852738"/>
            <a:ext cx="138113" cy="212725"/>
          </a:xfrm>
          <a:prstGeom prst="rect">
            <a:avLst/>
          </a:prstGeom>
          <a:noFill/>
        </p:spPr>
      </p:pic>
      <p:pic>
        <p:nvPicPr>
          <p:cNvPr id="287752" name="Picture 8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1916113"/>
            <a:ext cx="112713" cy="215900"/>
          </a:xfrm>
          <a:prstGeom prst="rect">
            <a:avLst/>
          </a:prstGeom>
          <a:noFill/>
        </p:spPr>
      </p:pic>
      <p:pic>
        <p:nvPicPr>
          <p:cNvPr id="287754" name="Picture 10" descr="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0" y="3789363"/>
            <a:ext cx="150813" cy="215900"/>
          </a:xfrm>
          <a:prstGeom prst="rect">
            <a:avLst/>
          </a:prstGeom>
          <a:noFill/>
        </p:spPr>
      </p:pic>
      <p:pic>
        <p:nvPicPr>
          <p:cNvPr id="287755" name="Picture 11" descr="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4437063"/>
            <a:ext cx="155575" cy="215900"/>
          </a:xfrm>
          <a:prstGeom prst="rect">
            <a:avLst/>
          </a:prstGeom>
          <a:noFill/>
        </p:spPr>
      </p:pic>
      <p:pic>
        <p:nvPicPr>
          <p:cNvPr id="287758" name="Picture 14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5600" y="2565400"/>
            <a:ext cx="144463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18906 0.02107 " pathEditMode="relative" ptsTypes="AA">
                                      <p:cBhvr>
                                        <p:cTn id="26" dur="20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6 L -0.11823 -0.05231 " pathEditMode="relative" ptsTypes="AA">
                                      <p:cBhvr>
                                        <p:cTn id="39" dur="2000" fill="hold"/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40122 -0.0574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6198 0.005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3066 0.068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26042 0.0578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6 L -0.18906 0.04213 " pathEditMode="relative" ptsTypes="AA">
                                      <p:cBhvr>
                                        <p:cTn id="104" dur="20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569325" cy="6319837"/>
          </a:xfrm>
          <a:ln w="28575">
            <a:solidFill>
              <a:srgbClr val="FF3399"/>
            </a:solidFill>
          </a:ln>
        </p:spPr>
        <p:txBody>
          <a:bodyPr/>
          <a:lstStyle/>
          <a:p>
            <a:r>
              <a:rPr lang="ru-RU" sz="6000" b="1">
                <a:solidFill>
                  <a:srgbClr val="FF3300"/>
                </a:solidFill>
                <a:latin typeface="Times New Roman" pitchFamily="18" charset="0"/>
              </a:rPr>
              <a:t>ДУГОВАЯ СВАРКА ПОКРЫТЫМ ЭЛЕКТРОДОМ УГЛЕРОДИСТОЙ СТАЛИ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03262"/>
          </a:xfrm>
        </p:spPr>
        <p:txBody>
          <a:bodyPr/>
          <a:lstStyle/>
          <a:p>
            <a:r>
              <a:rPr lang="ru-RU" sz="32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Относительная свариваемость данной стали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6063" y="1196975"/>
            <a:ext cx="4038600" cy="4530725"/>
          </a:xfrm>
        </p:spPr>
        <p:txBody>
          <a:bodyPr/>
          <a:lstStyle/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Хорошая</a:t>
            </a:r>
          </a:p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solidFill>
                  <a:srgbClr val="FF3300"/>
                </a:solidFill>
              </a:rPr>
              <a:t>- марки Ст1, Ст2, Ст3, Ст4, сталь 10, 15, 20, 25 и др.</a:t>
            </a:r>
          </a:p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FF3300"/>
                </a:solidFill>
              </a:rPr>
              <a:t>Содержание углерода до 0,25.</a:t>
            </a:r>
          </a:p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FF3300"/>
                </a:solidFill>
              </a:rPr>
              <a:t>Сталь не закаливается, детали свариваются без ограничений и без подогрева.</a:t>
            </a:r>
            <a:endParaRPr lang="ru-RU" sz="1600">
              <a:solidFill>
                <a:srgbClr val="FF3300"/>
              </a:solidFill>
            </a:endParaRPr>
          </a:p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endParaRPr lang="ru-RU" sz="1400">
              <a:solidFill>
                <a:srgbClr val="03C123"/>
              </a:solidFill>
            </a:endParaRPr>
          </a:p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Удовлетворительная</a:t>
            </a:r>
          </a:p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FF00"/>
                </a:solidFill>
              </a:rPr>
              <a:t>- марки Ст5, сталь 30, 35 и др. </a:t>
            </a:r>
          </a:p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FF00"/>
                </a:solidFill>
              </a:rPr>
              <a:t>Содержание углерода до 0,35.</a:t>
            </a:r>
          </a:p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>
                <a:solidFill>
                  <a:srgbClr val="FF3300"/>
                </a:solidFill>
              </a:rPr>
              <a:t>Рекомендуется:</a:t>
            </a:r>
          </a:p>
          <a:p>
            <a:pPr marL="173038" indent="-173038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FF00"/>
                </a:solidFill>
              </a:rPr>
              <a:t>- подогрев до 150…200 </a:t>
            </a:r>
            <a:r>
              <a:rPr lang="ru-RU" sz="1800" b="1" baseline="30000">
                <a:solidFill>
                  <a:srgbClr val="FFFF00"/>
                </a:solidFill>
              </a:rPr>
              <a:t>о</a:t>
            </a:r>
            <a:r>
              <a:rPr lang="ru-RU" sz="1800" b="1">
                <a:solidFill>
                  <a:srgbClr val="FFFF00"/>
                </a:solidFill>
              </a:rPr>
              <a:t>С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196975"/>
            <a:ext cx="4716462" cy="5661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Ограниченная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3300"/>
                </a:solidFill>
              </a:rPr>
              <a:t>Содержание углерода до 0,45.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>
                <a:solidFill>
                  <a:srgbClr val="FFFF00"/>
                </a:solidFill>
              </a:rPr>
              <a:t>Рекомендуется: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3300"/>
                </a:solidFill>
              </a:rPr>
              <a:t>- подогрев до 200…300 </a:t>
            </a:r>
            <a:r>
              <a:rPr lang="ru-RU" sz="1800" b="1" baseline="30000">
                <a:solidFill>
                  <a:srgbClr val="FF3300"/>
                </a:solidFill>
              </a:rPr>
              <a:t>о</a:t>
            </a:r>
            <a:r>
              <a:rPr lang="ru-RU" sz="1800" b="1">
                <a:solidFill>
                  <a:srgbClr val="FF3300"/>
                </a:solidFill>
              </a:rPr>
              <a:t>С;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3300"/>
                </a:solidFill>
              </a:rPr>
              <a:t>-  охлаждение после сварки на спокойном воздухе;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3300"/>
                </a:solidFill>
              </a:rPr>
              <a:t>- термообработка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Плохая</a:t>
            </a:r>
            <a:r>
              <a:rPr lang="ru-RU" sz="2000" b="1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FF00"/>
                </a:solidFill>
              </a:rPr>
              <a:t>- марки сталь 65, 70, 75, 80, 85, У7, У8, У9, У10 и др.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FF00"/>
                </a:solidFill>
              </a:rPr>
              <a:t>Содержание углерода до 0,7.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>
                <a:solidFill>
                  <a:srgbClr val="FF3300"/>
                </a:solidFill>
              </a:rPr>
              <a:t>Рекомендуется: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FF00"/>
                </a:solidFill>
              </a:rPr>
              <a:t>- подогрев до 300…400 </a:t>
            </a:r>
            <a:r>
              <a:rPr lang="ru-RU" sz="1800" b="1" baseline="30000">
                <a:solidFill>
                  <a:srgbClr val="FFFF00"/>
                </a:solidFill>
              </a:rPr>
              <a:t>о</a:t>
            </a:r>
            <a:r>
              <a:rPr lang="ru-RU" sz="1800" b="1">
                <a:solidFill>
                  <a:srgbClr val="FFFF00"/>
                </a:solidFill>
              </a:rPr>
              <a:t>С;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FF00"/>
                </a:solidFill>
              </a:rPr>
              <a:t>- медленное охлаждение в печи, под кожухом, в теплом песке, под асбестовой тканью;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FF00"/>
                </a:solidFill>
              </a:rPr>
              <a:t>- гарантированная термообработка.</a:t>
            </a:r>
            <a:r>
              <a:rPr lang="ru-RU" sz="14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9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9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9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9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9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9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9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9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9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9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9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9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9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9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9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97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97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3987" cy="3095625"/>
          </a:xfrm>
        </p:spPr>
        <p:txBody>
          <a:bodyPr/>
          <a:lstStyle/>
          <a:p>
            <a:r>
              <a:rPr lang="ru-RU" b="1">
                <a:solidFill>
                  <a:srgbClr val="111111"/>
                </a:solidFill>
              </a:rPr>
              <a:t>Пример типовой разработки технологии ручной дуговой сварки балки из низкоуглеродистой стали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52963"/>
            <a:ext cx="9144000" cy="1198562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Операции  технологического процесса сварки и контроль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7" name="Picture 7" descr="с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938" y="1916113"/>
            <a:ext cx="4070350" cy="4752975"/>
          </a:xfrm>
          <a:prstGeom prst="rect">
            <a:avLst/>
          </a:prstGeom>
          <a:noFill/>
        </p:spPr>
      </p:pic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919162"/>
          </a:xfrm>
        </p:spPr>
        <p:txBody>
          <a:bodyPr/>
          <a:lstStyle/>
          <a:p>
            <a:r>
              <a:rPr lang="ru-RU" sz="3200" b="1">
                <a:solidFill>
                  <a:srgbClr val="FF3300"/>
                </a:solidFill>
                <a:latin typeface="Times New Roman" pitchFamily="18" charset="0"/>
              </a:rPr>
              <a:t>1 операция – подготовка основного металла и контроль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4724400"/>
            <a:ext cx="4038600" cy="5762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FFFF00"/>
                </a:solidFill>
              </a:rPr>
              <a:t>Схема резки на механических ножницах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68413"/>
            <a:ext cx="4038600" cy="57626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Схема термической кислородной резки без грата</a:t>
            </a:r>
          </a:p>
        </p:txBody>
      </p:sp>
      <p:pic>
        <p:nvPicPr>
          <p:cNvPr id="291845" name="Picture 5" descr="сх правки листовы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341438"/>
            <a:ext cx="3384550" cy="3384550"/>
          </a:xfrm>
          <a:prstGeom prst="rect">
            <a:avLst/>
          </a:prstGeom>
          <a:noFill/>
        </p:spPr>
      </p:pic>
      <p:pic>
        <p:nvPicPr>
          <p:cNvPr id="291846" name="Picture 6" descr="сх резки на ножниц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276850"/>
            <a:ext cx="3384550" cy="139223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  <p:bldP spid="291844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2 операция – сборка деталей под сварку и контроль</a:t>
            </a:r>
          </a:p>
        </p:txBody>
      </p:sp>
      <p:pic>
        <p:nvPicPr>
          <p:cNvPr id="292867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557338"/>
            <a:ext cx="2633663" cy="5048250"/>
          </a:xfrm>
          <a:prstGeom prst="rect">
            <a:avLst/>
          </a:prstGeom>
          <a:noFill/>
        </p:spPr>
      </p:pic>
      <p:pic>
        <p:nvPicPr>
          <p:cNvPr id="292868" name="Picture 4" descr="с пом прихват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74800"/>
            <a:ext cx="5329238" cy="500856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2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919163"/>
          </a:xfrm>
        </p:spPr>
        <p:txBody>
          <a:bodyPr/>
          <a:lstStyle/>
          <a:p>
            <a:r>
              <a:rPr lang="ru-RU" sz="3200" b="1">
                <a:solidFill>
                  <a:srgbClr val="FF3300"/>
                </a:solidFill>
                <a:latin typeface="Times New Roman" pitchFamily="18" charset="0"/>
              </a:rPr>
              <a:t>3 операция – выбор режима сварки и контроль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60928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ru-RU" sz="12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Диаметр покрытого электрода</a:t>
            </a:r>
            <a:r>
              <a:rPr lang="ru-RU" sz="1200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выбирают по наименьшей толщине свариваемой детали – стенки 8 мм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111111"/>
                </a:solidFill>
              </a:rPr>
              <a:t>2. </a:t>
            </a:r>
            <a:r>
              <a:rPr lang="ru-RU" sz="1200" b="1">
                <a:solidFill>
                  <a:srgbClr val="111111"/>
                </a:solidFill>
              </a:rPr>
              <a:t>Сила сварочного тока</a:t>
            </a:r>
            <a:r>
              <a:rPr lang="ru-RU" sz="1200">
                <a:solidFill>
                  <a:srgbClr val="111111"/>
                </a:solidFill>
              </a:rPr>
              <a:t> определяется по диаметру электрода и коэффициенту пропорциональности для данной стали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200">
                <a:solidFill>
                  <a:srgbClr val="111111"/>
                </a:solidFill>
              </a:rPr>
              <a:t>I</a:t>
            </a:r>
            <a:r>
              <a:rPr lang="uk-UA" sz="1200" baseline="-25000">
                <a:solidFill>
                  <a:srgbClr val="111111"/>
                </a:solidFill>
              </a:rPr>
              <a:t>св</a:t>
            </a:r>
            <a:r>
              <a:rPr lang="uk-UA" sz="1200">
                <a:solidFill>
                  <a:srgbClr val="111111"/>
                </a:solidFill>
              </a:rPr>
              <a:t> = </a:t>
            </a:r>
            <a:r>
              <a:rPr lang="en-US" sz="1200">
                <a:solidFill>
                  <a:srgbClr val="111111"/>
                </a:solidFill>
              </a:rPr>
              <a:t>d</a:t>
            </a:r>
            <a:r>
              <a:rPr lang="ru-RU" sz="1200" baseline="-25000">
                <a:solidFill>
                  <a:srgbClr val="111111"/>
                </a:solidFill>
              </a:rPr>
              <a:t>э</a:t>
            </a:r>
            <a:r>
              <a:rPr lang="ru-RU" sz="1200">
                <a:solidFill>
                  <a:srgbClr val="111111"/>
                </a:solidFill>
              </a:rPr>
              <a:t>*К , </a:t>
            </a:r>
            <a:r>
              <a:rPr lang="en-US" sz="1200">
                <a:solidFill>
                  <a:srgbClr val="111111"/>
                </a:solidFill>
              </a:rPr>
              <a:t>[</a:t>
            </a:r>
            <a:r>
              <a:rPr lang="ru-RU" sz="1200">
                <a:solidFill>
                  <a:srgbClr val="111111"/>
                </a:solidFill>
              </a:rPr>
              <a:t>А</a:t>
            </a:r>
            <a:r>
              <a:rPr lang="en-US" sz="1200">
                <a:solidFill>
                  <a:srgbClr val="111111"/>
                </a:solidFill>
              </a:rPr>
              <a:t>]  </a:t>
            </a:r>
            <a:r>
              <a:rPr lang="ru-RU" sz="1200">
                <a:solidFill>
                  <a:srgbClr val="111111"/>
                </a:solidFill>
              </a:rPr>
              <a:t>К= 40… 60 А/мм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111111"/>
                </a:solidFill>
              </a:rPr>
              <a:t>либо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200">
                <a:solidFill>
                  <a:srgbClr val="111111"/>
                </a:solidFill>
              </a:rPr>
              <a:t>I</a:t>
            </a:r>
            <a:r>
              <a:rPr lang="uk-UA" sz="1200" baseline="-25000">
                <a:solidFill>
                  <a:srgbClr val="111111"/>
                </a:solidFill>
              </a:rPr>
              <a:t>св</a:t>
            </a:r>
            <a:r>
              <a:rPr lang="uk-UA" sz="1200">
                <a:solidFill>
                  <a:srgbClr val="111111"/>
                </a:solidFill>
              </a:rPr>
              <a:t> = (20 +6</a:t>
            </a:r>
            <a:r>
              <a:rPr lang="en-US" sz="1200">
                <a:solidFill>
                  <a:srgbClr val="111111"/>
                </a:solidFill>
              </a:rPr>
              <a:t>d</a:t>
            </a:r>
            <a:r>
              <a:rPr lang="ru-RU" sz="1200">
                <a:solidFill>
                  <a:srgbClr val="111111"/>
                </a:solidFill>
              </a:rPr>
              <a:t>э)*</a:t>
            </a:r>
            <a:r>
              <a:rPr lang="en-US" sz="1200">
                <a:solidFill>
                  <a:srgbClr val="111111"/>
                </a:solidFill>
              </a:rPr>
              <a:t>d</a:t>
            </a:r>
            <a:r>
              <a:rPr lang="ru-RU" sz="1200" baseline="-25000">
                <a:solidFill>
                  <a:srgbClr val="111111"/>
                </a:solidFill>
              </a:rPr>
              <a:t>э</a:t>
            </a:r>
            <a:r>
              <a:rPr lang="ru-RU" sz="1200">
                <a:solidFill>
                  <a:srgbClr val="111111"/>
                </a:solidFill>
              </a:rPr>
              <a:t> , </a:t>
            </a:r>
            <a:r>
              <a:rPr lang="en-US" sz="1200">
                <a:solidFill>
                  <a:srgbClr val="111111"/>
                </a:solidFill>
              </a:rPr>
              <a:t>[</a:t>
            </a:r>
            <a:r>
              <a:rPr lang="ru-RU" sz="1200">
                <a:solidFill>
                  <a:srgbClr val="111111"/>
                </a:solidFill>
              </a:rPr>
              <a:t>А</a:t>
            </a:r>
            <a:r>
              <a:rPr lang="en-US" sz="1200">
                <a:solidFill>
                  <a:srgbClr val="111111"/>
                </a:solidFill>
              </a:rPr>
              <a:t>]</a:t>
            </a:r>
            <a:endParaRPr lang="ru-RU" sz="1200">
              <a:solidFill>
                <a:srgbClr val="111111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2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3300"/>
                </a:solidFill>
              </a:rPr>
              <a:t>3. </a:t>
            </a:r>
            <a:r>
              <a:rPr lang="ru-RU" sz="1200" b="1">
                <a:solidFill>
                  <a:srgbClr val="FF3300"/>
                </a:solidFill>
              </a:rPr>
              <a:t>Напряжение дуги (</a:t>
            </a:r>
            <a:r>
              <a:rPr lang="en-US" sz="1200" b="1">
                <a:solidFill>
                  <a:srgbClr val="FF3300"/>
                </a:solidFill>
              </a:rPr>
              <a:t>U</a:t>
            </a:r>
            <a:r>
              <a:rPr lang="ru-RU" sz="1200" b="1" baseline="-25000">
                <a:solidFill>
                  <a:srgbClr val="FF3300"/>
                </a:solidFill>
              </a:rPr>
              <a:t>д</a:t>
            </a:r>
            <a:r>
              <a:rPr lang="ru-RU" sz="1200" b="1">
                <a:solidFill>
                  <a:srgbClr val="FF3300"/>
                </a:solidFill>
              </a:rPr>
              <a:t>)</a:t>
            </a:r>
            <a:r>
              <a:rPr lang="ru-RU" sz="1200">
                <a:solidFill>
                  <a:srgbClr val="FF3300"/>
                </a:solidFill>
              </a:rPr>
              <a:t> или длина должна быть наименьшей, опираться на чехольчик покрытия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200">
                <a:solidFill>
                  <a:srgbClr val="FF3300"/>
                </a:solidFill>
              </a:rPr>
              <a:t>L</a:t>
            </a:r>
            <a:r>
              <a:rPr lang="ru-RU" sz="1200" baseline="-25000">
                <a:solidFill>
                  <a:srgbClr val="FF3300"/>
                </a:solidFill>
              </a:rPr>
              <a:t>д</a:t>
            </a:r>
            <a:r>
              <a:rPr lang="ru-RU" sz="1200">
                <a:solidFill>
                  <a:srgbClr val="FF3300"/>
                </a:solidFill>
              </a:rPr>
              <a:t> = </a:t>
            </a:r>
            <a:r>
              <a:rPr lang="en-US" sz="1200">
                <a:solidFill>
                  <a:srgbClr val="FF3300"/>
                </a:solidFill>
              </a:rPr>
              <a:t>d</a:t>
            </a:r>
            <a:r>
              <a:rPr lang="ru-RU" sz="1200" baseline="-25000">
                <a:solidFill>
                  <a:srgbClr val="FF3300"/>
                </a:solidFill>
              </a:rPr>
              <a:t>э</a:t>
            </a:r>
            <a:r>
              <a:rPr lang="ru-RU" sz="1200">
                <a:solidFill>
                  <a:srgbClr val="FF3300"/>
                </a:solidFill>
              </a:rPr>
              <a:t> – (1…2), </a:t>
            </a:r>
            <a:r>
              <a:rPr lang="en-US" sz="1200">
                <a:solidFill>
                  <a:srgbClr val="FF3300"/>
                </a:solidFill>
              </a:rPr>
              <a:t>[</a:t>
            </a:r>
            <a:r>
              <a:rPr lang="ru-RU" sz="1200">
                <a:solidFill>
                  <a:srgbClr val="FF3300"/>
                </a:solidFill>
              </a:rPr>
              <a:t>мм</a:t>
            </a:r>
            <a:r>
              <a:rPr lang="en-US" sz="1200">
                <a:solidFill>
                  <a:srgbClr val="FF3300"/>
                </a:solidFill>
              </a:rPr>
              <a:t>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200">
                <a:solidFill>
                  <a:srgbClr val="FF3300"/>
                </a:solidFill>
              </a:rPr>
              <a:t>U</a:t>
            </a:r>
            <a:r>
              <a:rPr lang="ru-RU" sz="1200" baseline="-25000">
                <a:solidFill>
                  <a:srgbClr val="FF3300"/>
                </a:solidFill>
              </a:rPr>
              <a:t>д</a:t>
            </a:r>
            <a:r>
              <a:rPr lang="ru-RU" sz="1200">
                <a:solidFill>
                  <a:srgbClr val="FF3300"/>
                </a:solidFill>
              </a:rPr>
              <a:t> = 20 + 0.04*</a:t>
            </a:r>
            <a:r>
              <a:rPr lang="en-US" sz="1200">
                <a:solidFill>
                  <a:srgbClr val="FF3300"/>
                </a:solidFill>
              </a:rPr>
              <a:t>I</a:t>
            </a:r>
            <a:r>
              <a:rPr lang="ru-RU" sz="1200" baseline="-25000">
                <a:solidFill>
                  <a:srgbClr val="FF3300"/>
                </a:solidFill>
              </a:rPr>
              <a:t>св</a:t>
            </a:r>
            <a:r>
              <a:rPr lang="ru-RU" sz="1200">
                <a:solidFill>
                  <a:srgbClr val="FF3300"/>
                </a:solidFill>
              </a:rPr>
              <a:t>, </a:t>
            </a:r>
            <a:r>
              <a:rPr lang="en-US" sz="1200">
                <a:solidFill>
                  <a:srgbClr val="FF3300"/>
                </a:solidFill>
              </a:rPr>
              <a:t>[</a:t>
            </a:r>
            <a:r>
              <a:rPr lang="ru-RU" sz="1200">
                <a:solidFill>
                  <a:srgbClr val="FF3300"/>
                </a:solidFill>
              </a:rPr>
              <a:t>В</a:t>
            </a:r>
            <a:r>
              <a:rPr lang="en-US" sz="1200">
                <a:solidFill>
                  <a:srgbClr val="FF3300"/>
                </a:solidFill>
              </a:rPr>
              <a:t>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3300"/>
                </a:solidFill>
              </a:rPr>
              <a:t>Либо при короткой дуге </a:t>
            </a:r>
            <a:endParaRPr lang="en-US" sz="1200">
              <a:solidFill>
                <a:srgbClr val="FF33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200">
                <a:solidFill>
                  <a:srgbClr val="FF3300"/>
                </a:solidFill>
              </a:rPr>
              <a:t>U</a:t>
            </a:r>
            <a:r>
              <a:rPr lang="ru-RU" sz="1200" baseline="-25000">
                <a:solidFill>
                  <a:srgbClr val="FF3300"/>
                </a:solidFill>
              </a:rPr>
              <a:t>д</a:t>
            </a:r>
            <a:r>
              <a:rPr lang="ru-RU" sz="1200">
                <a:solidFill>
                  <a:srgbClr val="FF3300"/>
                </a:solidFill>
              </a:rPr>
              <a:t> = 16…18, </a:t>
            </a:r>
            <a:r>
              <a:rPr lang="en-US" sz="1200">
                <a:solidFill>
                  <a:srgbClr val="FF3300"/>
                </a:solidFill>
              </a:rPr>
              <a:t>[</a:t>
            </a:r>
            <a:r>
              <a:rPr lang="ru-RU" sz="1200">
                <a:solidFill>
                  <a:srgbClr val="FF3300"/>
                </a:solidFill>
              </a:rPr>
              <a:t>В</a:t>
            </a:r>
            <a:r>
              <a:rPr lang="en-US" sz="1200">
                <a:solidFill>
                  <a:srgbClr val="FF3300"/>
                </a:solidFill>
              </a:rPr>
              <a:t>]</a:t>
            </a:r>
            <a:r>
              <a:rPr lang="ru-RU" sz="1200" b="1">
                <a:solidFill>
                  <a:srgbClr val="FFFF00"/>
                </a:solidFill>
              </a:rPr>
              <a:t>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2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00"/>
                </a:solidFill>
              </a:rPr>
              <a:t>4. </a:t>
            </a:r>
            <a:r>
              <a:rPr lang="ru-RU" sz="1200" b="1">
                <a:solidFill>
                  <a:srgbClr val="FFFF00"/>
                </a:solidFill>
              </a:rPr>
              <a:t>Скорость сварки </a:t>
            </a:r>
            <a:r>
              <a:rPr lang="ru-RU" sz="1200">
                <a:solidFill>
                  <a:srgbClr val="FFFF00"/>
                </a:solidFill>
              </a:rPr>
              <a:t>определяется размерами шва, заданными по ТУ или ГОСТ у (по ширине и выпуклости), смотри ГОСТ 5264 – 80, либо с помощью секундомера и длины шва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200">
                <a:solidFill>
                  <a:srgbClr val="FFFF00"/>
                </a:solidFill>
              </a:rPr>
              <a:t>V</a:t>
            </a:r>
            <a:r>
              <a:rPr lang="ru-RU" sz="1200" baseline="-25000">
                <a:solidFill>
                  <a:srgbClr val="FFFF00"/>
                </a:solidFill>
              </a:rPr>
              <a:t>св</a:t>
            </a:r>
            <a:r>
              <a:rPr lang="ru-RU" sz="1200">
                <a:solidFill>
                  <a:srgbClr val="FFFF00"/>
                </a:solidFill>
              </a:rPr>
              <a:t> = </a:t>
            </a:r>
            <a:r>
              <a:rPr lang="el-GR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2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en-US" sz="1200">
                <a:solidFill>
                  <a:srgbClr val="FFFF00"/>
                </a:solidFill>
              </a:rPr>
              <a:t>I</a:t>
            </a:r>
            <a:r>
              <a:rPr lang="ru-RU" sz="1200" baseline="-25000">
                <a:solidFill>
                  <a:srgbClr val="FFFF00"/>
                </a:solidFill>
              </a:rPr>
              <a:t>св</a:t>
            </a:r>
            <a:r>
              <a:rPr lang="ru-RU" sz="1200">
                <a:solidFill>
                  <a:srgbClr val="FFFF00"/>
                </a:solidFill>
              </a:rPr>
              <a:t>, </a:t>
            </a:r>
            <a:r>
              <a:rPr lang="en-US" sz="1200">
                <a:solidFill>
                  <a:srgbClr val="FFFF00"/>
                </a:solidFill>
              </a:rPr>
              <a:t>[</a:t>
            </a:r>
            <a:r>
              <a:rPr lang="ru-RU" sz="1200">
                <a:solidFill>
                  <a:srgbClr val="FFFF00"/>
                </a:solidFill>
              </a:rPr>
              <a:t>см/с</a:t>
            </a:r>
            <a:r>
              <a:rPr lang="en-US" sz="1200">
                <a:solidFill>
                  <a:srgbClr val="FFFF00"/>
                </a:solidFill>
              </a:rPr>
              <a:t>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200">
                <a:solidFill>
                  <a:srgbClr val="FFFF00"/>
                </a:solidFill>
              </a:rPr>
              <a:t>V</a:t>
            </a:r>
            <a:r>
              <a:rPr lang="ru-RU" sz="1200" baseline="-25000">
                <a:solidFill>
                  <a:srgbClr val="FFFF00"/>
                </a:solidFill>
              </a:rPr>
              <a:t>св</a:t>
            </a:r>
            <a:r>
              <a:rPr lang="en-US" sz="1200">
                <a:solidFill>
                  <a:srgbClr val="FFFF00"/>
                </a:solidFill>
              </a:rPr>
              <a:t> </a:t>
            </a:r>
            <a:r>
              <a:rPr lang="ru-RU" sz="1200">
                <a:solidFill>
                  <a:srgbClr val="FFFF00"/>
                </a:solidFill>
              </a:rPr>
              <a:t>= 3600*</a:t>
            </a:r>
            <a:r>
              <a:rPr lang="el-GR" sz="1200">
                <a:solidFill>
                  <a:srgbClr val="FFFF00"/>
                </a:solidFill>
              </a:rPr>
              <a:t>γ</a:t>
            </a:r>
            <a:r>
              <a:rPr lang="ru-RU" sz="1200">
                <a:solidFill>
                  <a:srgbClr val="FFFF00"/>
                </a:solidFill>
              </a:rPr>
              <a:t>*</a:t>
            </a:r>
            <a:r>
              <a:rPr lang="en-US" sz="1200">
                <a:solidFill>
                  <a:srgbClr val="FFFF00"/>
                </a:solidFill>
              </a:rPr>
              <a:t>F</a:t>
            </a:r>
            <a:r>
              <a:rPr lang="ru-RU" sz="1200" baseline="-25000">
                <a:solidFill>
                  <a:srgbClr val="FFFF00"/>
                </a:solidFill>
              </a:rPr>
              <a:t>ш</a:t>
            </a:r>
            <a:r>
              <a:rPr lang="ru-RU" sz="1200">
                <a:solidFill>
                  <a:srgbClr val="FFFF00"/>
                </a:solidFill>
              </a:rPr>
              <a:t>,  </a:t>
            </a:r>
            <a:r>
              <a:rPr lang="en-US" sz="1200">
                <a:solidFill>
                  <a:srgbClr val="FFFF00"/>
                </a:solidFill>
              </a:rPr>
              <a:t>[</a:t>
            </a:r>
            <a:r>
              <a:rPr lang="ru-RU" sz="1200">
                <a:solidFill>
                  <a:srgbClr val="FFFF00"/>
                </a:solidFill>
              </a:rPr>
              <a:t>см/с</a:t>
            </a:r>
            <a:r>
              <a:rPr lang="en-US" sz="1200">
                <a:solidFill>
                  <a:srgbClr val="FFFF00"/>
                </a:solidFill>
              </a:rPr>
              <a:t>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200">
                <a:solidFill>
                  <a:srgbClr val="FFFF00"/>
                </a:solidFill>
              </a:rPr>
              <a:t>V</a:t>
            </a:r>
            <a:r>
              <a:rPr lang="ru-RU" sz="1200" baseline="-25000">
                <a:solidFill>
                  <a:srgbClr val="FFFF00"/>
                </a:solidFill>
              </a:rPr>
              <a:t>св</a:t>
            </a:r>
            <a:r>
              <a:rPr lang="ru-RU" sz="1200">
                <a:solidFill>
                  <a:srgbClr val="FFFF00"/>
                </a:solidFill>
              </a:rPr>
              <a:t> = </a:t>
            </a:r>
            <a:r>
              <a:rPr lang="el-GR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2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en-US" sz="1200">
                <a:solidFill>
                  <a:srgbClr val="FFFF00"/>
                </a:solidFill>
              </a:rPr>
              <a:t>I</a:t>
            </a:r>
            <a:r>
              <a:rPr lang="ru-RU" sz="1200" baseline="-25000">
                <a:solidFill>
                  <a:srgbClr val="FFFF00"/>
                </a:solidFill>
              </a:rPr>
              <a:t>св</a:t>
            </a:r>
            <a:r>
              <a:rPr lang="ru-RU" sz="1200">
                <a:solidFill>
                  <a:srgbClr val="FFFF00"/>
                </a:solidFill>
              </a:rPr>
              <a:t>, </a:t>
            </a:r>
            <a:r>
              <a:rPr lang="en-US" sz="1200">
                <a:solidFill>
                  <a:srgbClr val="FFFF00"/>
                </a:solidFill>
              </a:rPr>
              <a:t>[</a:t>
            </a:r>
            <a:r>
              <a:rPr lang="ru-RU" sz="1200">
                <a:solidFill>
                  <a:srgbClr val="FFFF00"/>
                </a:solidFill>
              </a:rPr>
              <a:t>м/с</a:t>
            </a:r>
            <a:r>
              <a:rPr lang="en-US" sz="1200">
                <a:solidFill>
                  <a:srgbClr val="FFFF00"/>
                </a:solidFill>
              </a:rPr>
              <a:t>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200">
                <a:solidFill>
                  <a:srgbClr val="FFFF00"/>
                </a:solidFill>
              </a:rPr>
              <a:t>V</a:t>
            </a:r>
            <a:r>
              <a:rPr lang="ru-RU" sz="1200" baseline="-25000">
                <a:solidFill>
                  <a:srgbClr val="FFFF00"/>
                </a:solidFill>
              </a:rPr>
              <a:t>св</a:t>
            </a:r>
            <a:r>
              <a:rPr lang="en-US" sz="1200">
                <a:solidFill>
                  <a:srgbClr val="FFFF00"/>
                </a:solidFill>
              </a:rPr>
              <a:t> </a:t>
            </a:r>
            <a:r>
              <a:rPr lang="ru-RU" sz="1200">
                <a:solidFill>
                  <a:srgbClr val="FFFF00"/>
                </a:solidFill>
              </a:rPr>
              <a:t>= 100*</a:t>
            </a:r>
            <a:r>
              <a:rPr lang="el-GR" sz="1200">
                <a:solidFill>
                  <a:srgbClr val="FFFF00"/>
                </a:solidFill>
              </a:rPr>
              <a:t>γ</a:t>
            </a:r>
            <a:r>
              <a:rPr lang="ru-RU" sz="1200">
                <a:solidFill>
                  <a:srgbClr val="FFFF00"/>
                </a:solidFill>
              </a:rPr>
              <a:t>*</a:t>
            </a:r>
            <a:r>
              <a:rPr lang="en-US" sz="1200">
                <a:solidFill>
                  <a:srgbClr val="FFFF00"/>
                </a:solidFill>
              </a:rPr>
              <a:t>F</a:t>
            </a:r>
            <a:r>
              <a:rPr lang="ru-RU" sz="1200" baseline="-25000">
                <a:solidFill>
                  <a:srgbClr val="FFFF00"/>
                </a:solidFill>
              </a:rPr>
              <a:t>ш</a:t>
            </a:r>
            <a:r>
              <a:rPr lang="ru-RU" sz="1200">
                <a:solidFill>
                  <a:srgbClr val="FFFF00"/>
                </a:solidFill>
              </a:rPr>
              <a:t>,  </a:t>
            </a:r>
            <a:r>
              <a:rPr lang="en-US" sz="1200">
                <a:solidFill>
                  <a:srgbClr val="FFFF00"/>
                </a:solidFill>
              </a:rPr>
              <a:t>[</a:t>
            </a:r>
            <a:r>
              <a:rPr lang="ru-RU" sz="1200">
                <a:solidFill>
                  <a:srgbClr val="FFFF00"/>
                </a:solidFill>
              </a:rPr>
              <a:t>м/с</a:t>
            </a:r>
            <a:r>
              <a:rPr lang="en-US" sz="1200">
                <a:solidFill>
                  <a:srgbClr val="FFFF00"/>
                </a:solidFill>
              </a:rPr>
              <a:t>]</a:t>
            </a:r>
            <a:endParaRPr lang="ru-RU" sz="12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00"/>
                </a:solidFill>
              </a:rPr>
              <a:t>где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12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–коэффициент наплавки, </a:t>
            </a:r>
            <a:r>
              <a:rPr lang="en-US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А*ч</a:t>
            </a:r>
            <a:r>
              <a:rPr lang="en-US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200" baseline="-25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200">
                <a:solidFill>
                  <a:srgbClr val="FFFF00"/>
                </a:solidFill>
              </a:rPr>
              <a:t>F</a:t>
            </a:r>
            <a:r>
              <a:rPr lang="ru-RU" sz="1200" baseline="-25000">
                <a:solidFill>
                  <a:srgbClr val="FFFF00"/>
                </a:solidFill>
              </a:rPr>
              <a:t>ш</a:t>
            </a:r>
            <a:r>
              <a:rPr lang="ru-RU" sz="1200">
                <a:solidFill>
                  <a:srgbClr val="FFFF00"/>
                </a:solidFill>
              </a:rPr>
              <a:t> – площадь поперечного сечения шва, </a:t>
            </a:r>
            <a:r>
              <a:rPr lang="en-US" sz="1200">
                <a:solidFill>
                  <a:srgbClr val="FFFF00"/>
                </a:solidFill>
              </a:rPr>
              <a:t>[</a:t>
            </a:r>
            <a:r>
              <a:rPr lang="ru-RU" sz="1200">
                <a:solidFill>
                  <a:srgbClr val="FFFF00"/>
                </a:solidFill>
              </a:rPr>
              <a:t>см</a:t>
            </a:r>
            <a:r>
              <a:rPr lang="ru-RU" sz="1200" baseline="30000">
                <a:solidFill>
                  <a:srgbClr val="FFFF00"/>
                </a:solidFill>
              </a:rPr>
              <a:t>2</a:t>
            </a:r>
            <a:r>
              <a:rPr lang="en-US" sz="1200">
                <a:solidFill>
                  <a:srgbClr val="FFFF00"/>
                </a:solidFill>
              </a:rPr>
              <a:t>]</a:t>
            </a:r>
            <a:r>
              <a:rPr lang="ru-RU" sz="120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1200">
                <a:solidFill>
                  <a:srgbClr val="FFFF00"/>
                </a:solidFill>
              </a:rPr>
              <a:t>γ</a:t>
            </a:r>
            <a:r>
              <a:rPr lang="en-US" sz="1200">
                <a:solidFill>
                  <a:srgbClr val="FFFF00"/>
                </a:solidFill>
              </a:rPr>
              <a:t> </a:t>
            </a:r>
            <a:r>
              <a:rPr lang="ru-RU" sz="1200">
                <a:solidFill>
                  <a:srgbClr val="FFFF00"/>
                </a:solidFill>
              </a:rPr>
              <a:t>– плотность металла, </a:t>
            </a:r>
            <a:r>
              <a:rPr lang="en-US" sz="1200">
                <a:solidFill>
                  <a:srgbClr val="FFFF00"/>
                </a:solidFill>
              </a:rPr>
              <a:t>[</a:t>
            </a:r>
            <a:r>
              <a:rPr lang="ru-RU" sz="1200">
                <a:solidFill>
                  <a:srgbClr val="FFFF00"/>
                </a:solidFill>
              </a:rPr>
              <a:t>г/см</a:t>
            </a:r>
            <a:r>
              <a:rPr lang="ru-RU" sz="1200" baseline="30000">
                <a:solidFill>
                  <a:srgbClr val="FFFF00"/>
                </a:solidFill>
              </a:rPr>
              <a:t>3</a:t>
            </a:r>
            <a:r>
              <a:rPr lang="en-US" sz="1200">
                <a:solidFill>
                  <a:srgbClr val="FFFF00"/>
                </a:solidFill>
              </a:rPr>
              <a:t>]</a:t>
            </a:r>
            <a:endParaRPr lang="ru-RU" sz="12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>
              <a:solidFill>
                <a:srgbClr val="FF3300"/>
              </a:solidFill>
            </a:endParaRPr>
          </a:p>
        </p:txBody>
      </p:sp>
      <p:pic>
        <p:nvPicPr>
          <p:cNvPr id="293892" name="Picture 4" descr="Табл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125538"/>
            <a:ext cx="3962400" cy="639762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9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93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93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93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3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3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3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3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3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3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3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3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3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3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3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3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3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3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3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3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38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38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38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38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38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38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3000" b="1">
                <a:solidFill>
                  <a:srgbClr val="FF3300"/>
                </a:solidFill>
                <a:latin typeface="Times New Roman" pitchFamily="18" charset="0"/>
              </a:rPr>
              <a:t>4 операция – техника, последовательность сварки и контроль</a:t>
            </a:r>
            <a:r>
              <a:rPr lang="ru-RU" sz="4000"/>
              <a:t> 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510088"/>
            <a:ext cx="4475162" cy="1223962"/>
          </a:xfrm>
          <a:ln/>
        </p:spPr>
        <p:txBody>
          <a:bodyPr/>
          <a:lstStyle/>
          <a:p>
            <a:pPr marL="1260475" indent="-1260475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FFFF00"/>
                </a:solidFill>
              </a:rPr>
              <a:t>КОНТРОЛЬ – осмотр корня шва с двух сторон и соблюдение последовательности заполнения швов на балке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600200"/>
            <a:ext cx="4546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Для сварки использовать:</a:t>
            </a:r>
          </a:p>
          <a:p>
            <a:pPr>
              <a:buFont typeface="Wingdings" pitchFamily="2" charset="2"/>
              <a:buNone/>
            </a:pPr>
            <a:endParaRPr lang="ru-RU" sz="1600">
              <a:solidFill>
                <a:srgbClr val="04040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Цепной кантователь</a:t>
            </a:r>
          </a:p>
          <a:p>
            <a:pPr>
              <a:buFont typeface="Wingdings" pitchFamily="2" charset="2"/>
              <a:buNone/>
            </a:pPr>
            <a:endParaRPr lang="ru-RU" sz="1600" b="1">
              <a:solidFill>
                <a:srgbClr val="04040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Поворотный стенд</a:t>
            </a:r>
          </a:p>
        </p:txBody>
      </p:sp>
      <p:pic>
        <p:nvPicPr>
          <p:cNvPr id="294917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2952750" cy="2722563"/>
          </a:xfrm>
          <a:prstGeom prst="rect">
            <a:avLst/>
          </a:prstGeom>
          <a:noFill/>
        </p:spPr>
      </p:pic>
      <p:pic>
        <p:nvPicPr>
          <p:cNvPr id="294918" name="Picture 6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373688"/>
            <a:ext cx="2952750" cy="941387"/>
          </a:xfrm>
          <a:prstGeom prst="rect">
            <a:avLst/>
          </a:prstGeom>
          <a:noFill/>
        </p:spPr>
      </p:pic>
      <p:pic>
        <p:nvPicPr>
          <p:cNvPr id="294919" name="Picture 7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509963"/>
            <a:ext cx="3960813" cy="3087687"/>
          </a:xfrm>
          <a:prstGeom prst="rect">
            <a:avLst/>
          </a:prstGeom>
          <a:noFill/>
        </p:spPr>
      </p:pic>
      <p:pic>
        <p:nvPicPr>
          <p:cNvPr id="294920" name="Picture 8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2997200"/>
            <a:ext cx="144463" cy="215900"/>
          </a:xfrm>
          <a:prstGeom prst="rect">
            <a:avLst/>
          </a:prstGeom>
          <a:noFill/>
        </p:spPr>
      </p:pic>
      <p:pic>
        <p:nvPicPr>
          <p:cNvPr id="294921" name="Picture 9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2349500"/>
            <a:ext cx="112713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949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949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949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051 L 0.22223 0.46713 " pathEditMode="relative" ptsTypes="AA">
                                      <p:cBhvr>
                                        <p:cTn id="67" dur="2000" fill="hold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2949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5677 0.44097 " pathEditMode="relative" ptsTypes="AA">
                                      <p:cBhvr>
                                        <p:cTn id="86" dur="20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  <p:bldP spid="294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484313"/>
            <a:ext cx="4595813" cy="5184775"/>
          </a:xfrm>
          <a:prstGeom prst="rect">
            <a:avLst/>
          </a:prstGeom>
          <a:noFill/>
        </p:spPr>
      </p:pic>
      <p:pic>
        <p:nvPicPr>
          <p:cNvPr id="100355" name="Picture 3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349500"/>
            <a:ext cx="112713" cy="215900"/>
          </a:xfrm>
          <a:prstGeom prst="rect">
            <a:avLst/>
          </a:prstGeom>
          <a:noFill/>
        </p:spPr>
      </p:pic>
      <p:sp>
        <p:nvSpPr>
          <p:cNvPr id="1003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FFFF"/>
                </a:solidFill>
              </a:rPr>
              <a:t>Принцип действия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3887787" cy="5111750"/>
          </a:xfrm>
        </p:spPr>
        <p:txBody>
          <a:bodyPr/>
          <a:lstStyle/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endParaRPr lang="ru-RU" sz="1000" b="1">
              <a:solidFill>
                <a:srgbClr val="0066FF"/>
              </a:solidFill>
            </a:endParaRP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endParaRPr lang="ru-RU" sz="1000" b="1">
              <a:solidFill>
                <a:srgbClr val="0066FF"/>
              </a:solidFill>
            </a:endParaRP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endParaRPr lang="ru-RU" sz="1000" b="1">
              <a:solidFill>
                <a:srgbClr val="0066FF"/>
              </a:solidFill>
            </a:endParaRP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1. Источник питания дуги постоянным и перемененным током</a:t>
            </a: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2. Прямой сварочный провод</a:t>
            </a: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3. Вольфрамовый мундштук (цанга)</a:t>
            </a: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4. Корпус горелки для дуговой сварки</a:t>
            </a: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5. Сопло горелки</a:t>
            </a: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6. Электрическая (сварочная) дуга</a:t>
            </a: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7. Струя защитного инертного газа (аргона, гелия, их примесей )</a:t>
            </a: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8. Присадочная проволока</a:t>
            </a: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9. Сварочная ванна</a:t>
            </a: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10. Металл шва</a:t>
            </a: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11. Основной металл</a:t>
            </a:r>
          </a:p>
          <a:p>
            <a:pPr marL="263525" indent="-263525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bg2"/>
                </a:solidFill>
                <a:latin typeface="Times New Roman" pitchFamily="18" charset="0"/>
              </a:rPr>
              <a:t>12. Обратный сварочный провод</a:t>
            </a:r>
            <a:r>
              <a:rPr lang="ru-RU" sz="1800" b="1"/>
              <a:t> </a:t>
            </a:r>
          </a:p>
        </p:txBody>
      </p:sp>
      <p:pic>
        <p:nvPicPr>
          <p:cNvPr id="100358" name="Picture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3644900"/>
            <a:ext cx="142875" cy="215900"/>
          </a:xfrm>
          <a:prstGeom prst="rect">
            <a:avLst/>
          </a:prstGeom>
          <a:noFill/>
        </p:spPr>
      </p:pic>
      <p:pic>
        <p:nvPicPr>
          <p:cNvPr id="100359" name="Picture 7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3860800"/>
            <a:ext cx="150813" cy="215900"/>
          </a:xfrm>
          <a:prstGeom prst="rect">
            <a:avLst/>
          </a:prstGeom>
          <a:noFill/>
        </p:spPr>
      </p:pic>
      <p:pic>
        <p:nvPicPr>
          <p:cNvPr id="100360" name="Picture 8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4149725"/>
            <a:ext cx="157163" cy="215900"/>
          </a:xfrm>
          <a:prstGeom prst="rect">
            <a:avLst/>
          </a:prstGeom>
          <a:noFill/>
        </p:spPr>
      </p:pic>
      <p:pic>
        <p:nvPicPr>
          <p:cNvPr id="100361" name="Picture 9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4724400"/>
            <a:ext cx="133350" cy="215900"/>
          </a:xfrm>
          <a:prstGeom prst="rect">
            <a:avLst/>
          </a:prstGeom>
          <a:noFill/>
        </p:spPr>
      </p:pic>
      <p:pic>
        <p:nvPicPr>
          <p:cNvPr id="100362" name="Picture 10" descr="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4941888"/>
            <a:ext cx="155575" cy="215900"/>
          </a:xfrm>
          <a:prstGeom prst="rect">
            <a:avLst/>
          </a:prstGeom>
          <a:noFill/>
        </p:spPr>
      </p:pic>
      <p:pic>
        <p:nvPicPr>
          <p:cNvPr id="100363" name="Picture 11" descr="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613" y="5516563"/>
            <a:ext cx="288925" cy="222250"/>
          </a:xfrm>
          <a:prstGeom prst="rect">
            <a:avLst/>
          </a:prstGeom>
          <a:noFill/>
        </p:spPr>
      </p:pic>
      <p:pic>
        <p:nvPicPr>
          <p:cNvPr id="100364" name="Picture 12" descr="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4438" y="5734050"/>
            <a:ext cx="288925" cy="236538"/>
          </a:xfrm>
          <a:prstGeom prst="rect">
            <a:avLst/>
          </a:prstGeom>
          <a:noFill/>
        </p:spPr>
      </p:pic>
      <p:pic>
        <p:nvPicPr>
          <p:cNvPr id="100365" name="Picture 13" descr="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8400" y="6021388"/>
            <a:ext cx="288925" cy="233362"/>
          </a:xfrm>
          <a:prstGeom prst="rect">
            <a:avLst/>
          </a:prstGeom>
          <a:noFill/>
        </p:spPr>
      </p:pic>
      <p:pic>
        <p:nvPicPr>
          <p:cNvPr id="100366" name="Picture 14" descr="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413" y="5229225"/>
            <a:ext cx="155575" cy="215900"/>
          </a:xfrm>
          <a:prstGeom prst="rect">
            <a:avLst/>
          </a:prstGeom>
          <a:noFill/>
        </p:spPr>
      </p:pic>
      <p:pic>
        <p:nvPicPr>
          <p:cNvPr id="100367" name="Picture 15" descr="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2275" y="3141663"/>
            <a:ext cx="139700" cy="215900"/>
          </a:xfrm>
          <a:prstGeom prst="rect">
            <a:avLst/>
          </a:prstGeom>
          <a:noFill/>
        </p:spPr>
      </p:pic>
      <p:pic>
        <p:nvPicPr>
          <p:cNvPr id="100368" name="Picture 16" descr="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48038" y="2636838"/>
            <a:ext cx="142875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75 0.0365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42535 -0.110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52761 -0.14699 " pathEditMode="relative" ptsTypes="AA">
                                      <p:cBhvr>
                                        <p:cTn id="54" dur="2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92593E-6 L 0.49618 -0.23101 " pathEditMode="relative" ptsTypes="AA">
                                      <p:cBhvr>
                                        <p:cTn id="67" dur="2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92593E-6 L 0.41737 -0.25208 " pathEditMode="relative" ptsTypes="AA">
                                      <p:cBhvr>
                                        <p:cTn id="80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22778 0.005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19739 -0.078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03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03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7.40741E-6 L 0.22829 -0.10486 " pathEditMode="relative" ptsTypes="AA">
                                      <p:cBhvr>
                                        <p:cTn id="119" dur="2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03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03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31441 0.131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03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03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45677 0.0993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03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03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51198 0.06297 " pathEditMode="relative" ptsTypes="AA">
                                      <p:cBhvr>
                                        <p:cTn id="158" dur="2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03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03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41719 0.02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>
                <a:solidFill>
                  <a:srgbClr val="111111"/>
                </a:solidFill>
                <a:latin typeface="Times New Roman" pitchFamily="18" charset="0"/>
              </a:rPr>
              <a:t>5 операция – контроль готовой сварной балки проводится внешним осмотром и измерением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38600" cy="865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400" b="1">
                <a:solidFill>
                  <a:srgbClr val="FF3300"/>
                </a:solidFill>
              </a:rPr>
              <a:t>Проверяют габаритные размеры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1550" y="1600200"/>
            <a:ext cx="4038600" cy="45307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>
                <a:solidFill>
                  <a:srgbClr val="FF3300"/>
                </a:solidFill>
              </a:rPr>
              <a:t>Выявляют трещины, поры, подрезы, наплавы, усадочные раковины, свищи, прожоги, шлаковые включения, брызги металла, поверхностное окисление  </a:t>
            </a:r>
          </a:p>
        </p:txBody>
      </p:sp>
      <p:pic>
        <p:nvPicPr>
          <p:cNvPr id="295941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2705100" cy="2735262"/>
          </a:xfrm>
          <a:prstGeom prst="rect">
            <a:avLst/>
          </a:prstGeom>
          <a:noFill/>
        </p:spPr>
      </p:pic>
      <p:pic>
        <p:nvPicPr>
          <p:cNvPr id="295942" name="Picture 6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013325"/>
            <a:ext cx="2736850" cy="1498600"/>
          </a:xfrm>
          <a:prstGeom prst="rect">
            <a:avLst/>
          </a:prstGeom>
          <a:noFill/>
        </p:spPr>
      </p:pic>
      <p:pic>
        <p:nvPicPr>
          <p:cNvPr id="295943" name="Picture 7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8163" y="2708275"/>
            <a:ext cx="2698750" cy="38004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/>
      <p:bldP spid="295939" grpId="0" build="p"/>
      <p:bldP spid="295940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28600"/>
            <a:ext cx="8785225" cy="6369050"/>
          </a:xfrm>
          <a:ln w="76200" cap="flat" cmpd="tri">
            <a:solidFill>
              <a:srgbClr val="FFFF00"/>
            </a:solidFill>
          </a:ln>
        </p:spPr>
        <p:txBody>
          <a:bodyPr/>
          <a:lstStyle/>
          <a:p>
            <a:r>
              <a:rPr lang="ru-RU" sz="4800" b="1">
                <a:solidFill>
                  <a:srgbClr val="FFFF00"/>
                </a:solidFill>
                <a:latin typeface="Times New Roman" pitchFamily="18" charset="0"/>
              </a:rPr>
              <a:t>ТЕХНОЛОГИЯ ДУГОВОЙ СВАРКИ ЛЕГИРОВАННОЙ СТАЛИ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325563"/>
          </a:xfrm>
        </p:spPr>
        <p:txBody>
          <a:bodyPr/>
          <a:lstStyle/>
          <a:p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Относительная свариваемость легированной стали</a:t>
            </a:r>
          </a:p>
        </p:txBody>
      </p:sp>
      <p:sp>
        <p:nvSpPr>
          <p:cNvPr id="2979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846638" cy="4422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ХОРОШАЯ</a:t>
            </a:r>
          </a:p>
          <a:p>
            <a:pPr>
              <a:buFont typeface="Wingdings" pitchFamily="2" charset="2"/>
              <a:buNone/>
            </a:pPr>
            <a:endParaRPr lang="ru-RU" b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УДОВЛЕТВОРИТЕЛЬНАЯ </a:t>
            </a:r>
          </a:p>
          <a:p>
            <a:pPr>
              <a:buFont typeface="Wingdings" pitchFamily="2" charset="2"/>
              <a:buNone/>
            </a:pPr>
            <a:endParaRPr lang="ru-RU" sz="3200" b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ОГРАНИЧЕННАЯ</a:t>
            </a:r>
          </a:p>
          <a:p>
            <a:pPr>
              <a:buFont typeface="Wingdings" pitchFamily="2" charset="2"/>
              <a:buNone/>
            </a:pPr>
            <a:endParaRPr lang="ru-RU" b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ПЛОХОЯ</a:t>
            </a:r>
          </a:p>
        </p:txBody>
      </p:sp>
      <p:sp>
        <p:nvSpPr>
          <p:cNvPr id="29798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219700" y="1676400"/>
            <a:ext cx="3622675" cy="4422775"/>
          </a:xfrm>
        </p:spPr>
        <p:txBody>
          <a:bodyPr/>
          <a:lstStyle/>
          <a:p>
            <a:pPr marL="173038" indent="-173038">
              <a:buFont typeface="Wingdings" pitchFamily="2" charset="2"/>
              <a:buNone/>
            </a:pPr>
            <a:r>
              <a:rPr lang="ru-RU" sz="1400" b="1"/>
              <a:t>- если содержание углерода до 0,2% и легирующих компонентов до 3% (в сумме)</a:t>
            </a:r>
          </a:p>
          <a:p>
            <a:pPr marL="173038" indent="-173038">
              <a:buFont typeface="Wingdings" pitchFamily="2" charset="2"/>
              <a:buNone/>
            </a:pPr>
            <a:endParaRPr lang="ru-RU" sz="1400" b="1"/>
          </a:p>
          <a:p>
            <a:pPr marL="173038" indent="-173038">
              <a:buFont typeface="Wingdings" pitchFamily="2" charset="2"/>
              <a:buNone/>
            </a:pPr>
            <a:endParaRPr lang="ru-RU" sz="1400" b="1"/>
          </a:p>
          <a:p>
            <a:pPr marL="173038" indent="-173038">
              <a:buFont typeface="Wingdings" pitchFamily="2" charset="2"/>
              <a:buNone/>
            </a:pPr>
            <a:r>
              <a:rPr lang="ru-RU" sz="1400" b="1"/>
              <a:t>- если содержание углерода до 0,3% и легирующих компонентов до 5% </a:t>
            </a:r>
          </a:p>
          <a:p>
            <a:pPr marL="173038" indent="-173038">
              <a:buFont typeface="Wingdings" pitchFamily="2" charset="2"/>
              <a:buNone/>
            </a:pPr>
            <a:endParaRPr lang="ru-RU" sz="1400" b="1"/>
          </a:p>
          <a:p>
            <a:pPr marL="173038" indent="-173038">
              <a:buFont typeface="Wingdings" pitchFamily="2" charset="2"/>
              <a:buNone/>
            </a:pPr>
            <a:endParaRPr lang="ru-RU" sz="1400" b="1"/>
          </a:p>
          <a:p>
            <a:pPr marL="173038" indent="-173038">
              <a:buFont typeface="Wingdings" pitchFamily="2" charset="2"/>
              <a:buNone/>
            </a:pPr>
            <a:r>
              <a:rPr lang="ru-RU" sz="1400" b="1"/>
              <a:t>- если содержание углерода до 0,4% и легирующих компонентов до 10% </a:t>
            </a:r>
          </a:p>
          <a:p>
            <a:pPr marL="173038" indent="-173038">
              <a:buFont typeface="Wingdings" pitchFamily="2" charset="2"/>
              <a:buNone/>
            </a:pPr>
            <a:endParaRPr lang="ru-RU" sz="1400" b="1"/>
          </a:p>
          <a:p>
            <a:pPr marL="173038" indent="-173038">
              <a:buFont typeface="Wingdings" pitchFamily="2" charset="2"/>
              <a:buNone/>
            </a:pPr>
            <a:endParaRPr lang="ru-RU" sz="1400" b="1"/>
          </a:p>
          <a:p>
            <a:pPr marL="173038" indent="-173038">
              <a:buFont typeface="Wingdings" pitchFamily="2" charset="2"/>
              <a:buNone/>
            </a:pPr>
            <a:r>
              <a:rPr lang="ru-RU" sz="1400" b="1"/>
              <a:t>- если содержание углерода более 0,4% и легирующих компонентов более 10% </a:t>
            </a:r>
          </a:p>
          <a:p>
            <a:pPr marL="173038" indent="-173038">
              <a:buFont typeface="Wingdings" pitchFamily="2" charset="2"/>
              <a:buNone/>
            </a:pPr>
            <a:endParaRPr lang="ru-RU" sz="1400" b="1"/>
          </a:p>
          <a:p>
            <a:pPr marL="173038" indent="-173038">
              <a:buFont typeface="Wingdings" pitchFamily="2" charset="2"/>
              <a:buNone/>
            </a:pPr>
            <a:endParaRPr lang="ru-RU" sz="1400" b="1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328738"/>
          </a:xfrm>
        </p:spPr>
        <p:txBody>
          <a:bodyPr/>
          <a:lstStyle/>
          <a:p>
            <a:r>
              <a:rPr lang="ru-RU" b="1">
                <a:solidFill>
                  <a:srgbClr val="FF3300"/>
                </a:solidFill>
                <a:latin typeface="Times New Roman" pitchFamily="18" charset="0"/>
              </a:rPr>
              <a:t>Схема выполнения прихваток</a:t>
            </a:r>
          </a:p>
        </p:txBody>
      </p:sp>
      <p:pic>
        <p:nvPicPr>
          <p:cNvPr id="299011" name="Picture 3" descr="сх выполн прихваток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1804988"/>
            <a:ext cx="5510213" cy="1695450"/>
          </a:xfrm>
          <a:noFill/>
          <a:ln/>
        </p:spPr>
      </p:pic>
      <p:sp>
        <p:nvSpPr>
          <p:cNvPr id="29901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563938" y="3830638"/>
            <a:ext cx="5329237" cy="2406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1. Выполнения прихваток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2. Приварка технологических выводных пластин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3. Заполнение подварочного шва стыковых соединений из легированной стали марки 14х2ГМР</a:t>
            </a:r>
          </a:p>
        </p:txBody>
      </p:sp>
      <p:pic>
        <p:nvPicPr>
          <p:cNvPr id="299013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71650"/>
            <a:ext cx="3046412" cy="4537075"/>
          </a:xfrm>
          <a:prstGeom prst="rect">
            <a:avLst/>
          </a:prstGeom>
          <a:noFill/>
        </p:spPr>
      </p:pic>
      <p:pic>
        <p:nvPicPr>
          <p:cNvPr id="299014" name="Picture 6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5825" y="5084763"/>
            <a:ext cx="138113" cy="212725"/>
          </a:xfrm>
          <a:prstGeom prst="rect">
            <a:avLst/>
          </a:prstGeom>
          <a:noFill/>
        </p:spPr>
      </p:pic>
      <p:pic>
        <p:nvPicPr>
          <p:cNvPr id="299015" name="Picture 7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364038"/>
            <a:ext cx="144463" cy="215900"/>
          </a:xfrm>
          <a:prstGeom prst="rect">
            <a:avLst/>
          </a:prstGeom>
          <a:noFill/>
        </p:spPr>
      </p:pic>
      <p:pic>
        <p:nvPicPr>
          <p:cNvPr id="299016" name="Picture 8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3933825"/>
            <a:ext cx="112713" cy="215900"/>
          </a:xfrm>
          <a:prstGeom prst="rect">
            <a:avLst/>
          </a:prstGeom>
          <a:noFill/>
        </p:spPr>
      </p:pic>
      <p:pic>
        <p:nvPicPr>
          <p:cNvPr id="299017" name="Picture 9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2852738"/>
            <a:ext cx="138112" cy="212725"/>
          </a:xfrm>
          <a:prstGeom prst="rect">
            <a:avLst/>
          </a:prstGeom>
          <a:noFill/>
        </p:spPr>
      </p:pic>
      <p:pic>
        <p:nvPicPr>
          <p:cNvPr id="299018" name="Picture 10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3284538"/>
            <a:ext cx="144462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9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28351 -0.28357 " pathEditMode="relative" ptsTypes="AA">
                                      <p:cBhvr>
                                        <p:cTn id="33" dur="20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L 0.03924 -0.36735 " pathEditMode="relative" ptsTypes="AA">
                                      <p:cBhvr>
                                        <p:cTn id="45" dur="20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9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9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4.44444E-6 L 0.37013 -0.47245 " pathEditMode="relative" ptsTypes="AA">
                                      <p:cBhvr>
                                        <p:cTn id="61" dur="20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Схемы сварки угловых швов</a:t>
            </a:r>
          </a:p>
        </p:txBody>
      </p:sp>
      <p:pic>
        <p:nvPicPr>
          <p:cNvPr id="300035" name="Picture 3" descr="сх сварки сварки шв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1268413"/>
            <a:ext cx="6788150" cy="2151062"/>
          </a:xfrm>
          <a:prstGeom prst="rect">
            <a:avLst/>
          </a:prstGeom>
          <a:noFill/>
        </p:spPr>
      </p:pic>
      <p:sp>
        <p:nvSpPr>
          <p:cNvPr id="30003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292725" y="4868863"/>
            <a:ext cx="3241675" cy="18446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400" i="1">
                <a:solidFill>
                  <a:srgbClr val="FFFF00"/>
                </a:solidFill>
              </a:rPr>
              <a:t>С большим</a:t>
            </a:r>
            <a:r>
              <a:rPr lang="en-US" sz="2400" i="1">
                <a:solidFill>
                  <a:srgbClr val="FFFF00"/>
                </a:solidFill>
              </a:rPr>
              <a:t> </a:t>
            </a:r>
            <a:r>
              <a:rPr lang="ru-RU" sz="2400" i="1">
                <a:solidFill>
                  <a:srgbClr val="FFFF00"/>
                </a:solidFill>
              </a:rPr>
              <a:t>объемом сварочной ванны и отсутствием зазора</a:t>
            </a:r>
          </a:p>
          <a:p>
            <a:pPr marL="0" indent="0">
              <a:buFont typeface="Wingdings" pitchFamily="2" charset="2"/>
              <a:buNone/>
            </a:pPr>
            <a:endParaRPr lang="ru-RU" sz="2400" i="1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ru-RU" sz="2400" i="1"/>
          </a:p>
        </p:txBody>
      </p:sp>
      <p:pic>
        <p:nvPicPr>
          <p:cNvPr id="300037" name="Picture 5" descr="с больш обьём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3500438"/>
            <a:ext cx="1655763" cy="1458912"/>
          </a:xfrm>
          <a:prstGeom prst="rect">
            <a:avLst/>
          </a:prstGeom>
          <a:noFill/>
        </p:spPr>
      </p:pic>
      <p:pic>
        <p:nvPicPr>
          <p:cNvPr id="300038" name="Picture 6" descr="с малым обьём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5700" y="3500438"/>
            <a:ext cx="1792288" cy="1347787"/>
          </a:xfrm>
          <a:prstGeom prst="rect">
            <a:avLst/>
          </a:prstGeom>
          <a:noFill/>
        </p:spPr>
      </p:pic>
      <p:sp>
        <p:nvSpPr>
          <p:cNvPr id="300039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755650" y="4941888"/>
            <a:ext cx="2947988" cy="14716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400" i="1">
                <a:solidFill>
                  <a:srgbClr val="FFFF00"/>
                </a:solidFill>
              </a:rPr>
              <a:t>С малым</a:t>
            </a:r>
            <a:r>
              <a:rPr lang="en-US" sz="2400" i="1">
                <a:solidFill>
                  <a:srgbClr val="FFFF00"/>
                </a:solidFill>
              </a:rPr>
              <a:t> </a:t>
            </a:r>
            <a:r>
              <a:rPr lang="ru-RU" sz="2400" i="1">
                <a:solidFill>
                  <a:srgbClr val="FFFF00"/>
                </a:solidFill>
              </a:rPr>
              <a:t>объемом сварочной ванны и наличием зазора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300036" grpId="0" build="p"/>
      <p:bldP spid="300039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08013"/>
          </a:xfrm>
        </p:spPr>
        <p:txBody>
          <a:bodyPr/>
          <a:lstStyle/>
          <a:p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Схема выполнения корневых швов с перевязкой</a:t>
            </a:r>
          </a:p>
        </p:txBody>
      </p:sp>
      <p:pic>
        <p:nvPicPr>
          <p:cNvPr id="301059" name="Picture 3" descr="сх выполн корневых швово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836613"/>
            <a:ext cx="5618162" cy="1482725"/>
          </a:xfrm>
          <a:noFill/>
          <a:ln/>
        </p:spPr>
      </p:pic>
      <p:sp>
        <p:nvSpPr>
          <p:cNvPr id="30106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84213" y="2492375"/>
            <a:ext cx="8015287" cy="792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/>
              <a:t>l – </a:t>
            </a:r>
            <a:r>
              <a:rPr lang="ru-RU" sz="2400"/>
              <a:t>длина шва, выполняемого одним электродом</a:t>
            </a: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395288" y="3068638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Схема предварительного подогрева стыковых соединений из высокопрочных сталей на удалении от оси шва</a:t>
            </a:r>
          </a:p>
        </p:txBody>
      </p:sp>
      <p:pic>
        <p:nvPicPr>
          <p:cNvPr id="301062" name="Picture 6" descr="сх предварит подогре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975100"/>
            <a:ext cx="4105275" cy="25812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  <p:bldP spid="30106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Схема порядка заполнения швов с применением отжигающего валика</a:t>
            </a:r>
          </a:p>
        </p:txBody>
      </p:sp>
      <p:sp>
        <p:nvSpPr>
          <p:cNvPr id="302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427538" y="1676400"/>
            <a:ext cx="4414837" cy="27606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1. Отжигающий валик;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2. Зоны отпуска, полученные в результате заполнения отжигающего валика;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3. Зоны отпуска, полученные в результате заполнения отжигающего валика второго и третьего слоев;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4. Зоны отпуска в основном металле.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 </a:t>
            </a:r>
          </a:p>
        </p:txBody>
      </p:sp>
      <p:pic>
        <p:nvPicPr>
          <p:cNvPr id="302084" name="Picture 4" descr="сх порядка заполн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4032250" cy="2770187"/>
          </a:xfrm>
          <a:prstGeom prst="rect">
            <a:avLst/>
          </a:prstGeom>
          <a:noFill/>
        </p:spPr>
      </p:pic>
      <p:pic>
        <p:nvPicPr>
          <p:cNvPr id="302085" name="Picture 5" descr="при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797425"/>
            <a:ext cx="5353050" cy="1530350"/>
          </a:xfrm>
          <a:prstGeom prst="rect">
            <a:avLst/>
          </a:prstGeom>
          <a:noFill/>
        </p:spPr>
      </p:pic>
      <p:pic>
        <p:nvPicPr>
          <p:cNvPr id="302086" name="Picture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3325" y="3284538"/>
            <a:ext cx="141288" cy="212725"/>
          </a:xfrm>
          <a:prstGeom prst="rect">
            <a:avLst/>
          </a:prstGeom>
          <a:noFill/>
        </p:spPr>
      </p:pic>
      <p:pic>
        <p:nvPicPr>
          <p:cNvPr id="302087" name="Picture 7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6500" y="2640013"/>
            <a:ext cx="138113" cy="212725"/>
          </a:xfrm>
          <a:prstGeom prst="rect">
            <a:avLst/>
          </a:prstGeom>
          <a:noFill/>
        </p:spPr>
      </p:pic>
      <p:pic>
        <p:nvPicPr>
          <p:cNvPr id="302088" name="Picture 8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20150" y="1989138"/>
            <a:ext cx="144463" cy="215900"/>
          </a:xfrm>
          <a:prstGeom prst="rect">
            <a:avLst/>
          </a:prstGeom>
          <a:noFill/>
        </p:spPr>
      </p:pic>
      <p:pic>
        <p:nvPicPr>
          <p:cNvPr id="302089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20150" y="1700213"/>
            <a:ext cx="112713" cy="215900"/>
          </a:xfrm>
          <a:prstGeom prst="rect">
            <a:avLst/>
          </a:prstGeom>
          <a:noFill/>
        </p:spPr>
      </p:pic>
      <p:pic>
        <p:nvPicPr>
          <p:cNvPr id="302090" name="Picture 10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781300"/>
            <a:ext cx="141288" cy="212725"/>
          </a:xfrm>
          <a:prstGeom prst="rect">
            <a:avLst/>
          </a:prstGeom>
          <a:noFill/>
        </p:spPr>
      </p:pic>
      <p:pic>
        <p:nvPicPr>
          <p:cNvPr id="302091" name="Picture 11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357563"/>
            <a:ext cx="138113" cy="212725"/>
          </a:xfrm>
          <a:prstGeom prst="rect">
            <a:avLst/>
          </a:prstGeom>
          <a:noFill/>
        </p:spPr>
      </p:pic>
      <p:pic>
        <p:nvPicPr>
          <p:cNvPr id="302092" name="Picture 12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2060575"/>
            <a:ext cx="144462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77969 0.03148 " pathEditMode="relative" ptsTypes="AA">
                                      <p:cBhvr>
                                        <p:cTn id="30" dur="20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92593E-6 L -0.62222 0.03147 " pathEditMode="relative" ptsTypes="AA">
                                      <p:cBhvr>
                                        <p:cTn id="45" dur="2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2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556E-6 L -0.56701 -0.06296 " pathEditMode="relative" ptsTypes="AA">
                                      <p:cBhvr>
                                        <p:cTn id="63" dur="2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2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55139 -0.15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-76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325563"/>
          </a:xfrm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  <a:latin typeface="Times New Roman" pitchFamily="18" charset="0"/>
              </a:rPr>
              <a:t>Схема стыковых и тавровых соединений с «мягкими» прослойками</a:t>
            </a:r>
          </a:p>
        </p:txBody>
      </p:sp>
      <p:pic>
        <p:nvPicPr>
          <p:cNvPr id="303107" name="Picture 3" descr="сх стык и тавровых со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95525"/>
            <a:ext cx="8424863" cy="35814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626427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5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ТЕХНОЛОГИЯ РУЧНОЙ ДУГОВОЙ СВАРКИ ЧУГУНА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9144000" cy="1325562"/>
          </a:xfrm>
        </p:spPr>
        <p:txBody>
          <a:bodyPr/>
          <a:lstStyle/>
          <a:p>
            <a:r>
              <a:rPr lang="ru-RU" sz="4000" b="1">
                <a:solidFill>
                  <a:srgbClr val="3399FF"/>
                </a:solidFill>
                <a:latin typeface="Times New Roman" pitchFamily="18" charset="0"/>
              </a:rPr>
              <a:t>Относительная свариваемость чугуна</a:t>
            </a:r>
          </a:p>
        </p:txBody>
      </p:sp>
      <p:sp>
        <p:nvSpPr>
          <p:cNvPr id="314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1196975"/>
            <a:ext cx="8302625" cy="431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b="1">
                <a:solidFill>
                  <a:srgbClr val="111111"/>
                </a:solidFill>
              </a:rPr>
              <a:t>Микроструктура чугуна при увеличении</a:t>
            </a:r>
          </a:p>
        </p:txBody>
      </p:sp>
      <p:sp>
        <p:nvSpPr>
          <p:cNvPr id="31437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23850" y="4221163"/>
            <a:ext cx="8518525" cy="24479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ОГРАНИЧЕННАЯ</a:t>
            </a:r>
            <a:r>
              <a:rPr lang="ru-RU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 – если чугун имеет шаровидную и хлопьевидную мелкозернистую структуру (зерна), равномерно расположенную по всему сечению и длине всей детали, имеющей в химическом составе такие легирующие компоненты (добавки) как  кремний, никель, алюминий, медь, кобальт и другие графитизаторы чугуна. </a:t>
            </a: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ВЫСОКОПРОЧНЫЙ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МОДИФИЦИРОВАННЫЕ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КОВКОВЫЕ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ПЛОХАЯ – если чугун имеет пластинчатую крупнозернистую структуру (зерна), расположенную неравномерно по сечению и длине детали, имеющий в химическом составе такие добавки, как серу, хром, цинк, марганец и другие отбеливатели чугуна.</a:t>
            </a: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БЕЛЫЙ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СЕРЫЙ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4373" name="Picture 5" descr="высокопрочн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1584325" cy="1554162"/>
          </a:xfrm>
          <a:prstGeom prst="rect">
            <a:avLst/>
          </a:prstGeom>
          <a:noFill/>
        </p:spPr>
      </p:pic>
      <p:pic>
        <p:nvPicPr>
          <p:cNvPr id="314374" name="Picture 6" descr="ковково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773238"/>
            <a:ext cx="1547813" cy="1493837"/>
          </a:xfrm>
          <a:prstGeom prst="rect">
            <a:avLst/>
          </a:prstGeom>
          <a:noFill/>
        </p:spPr>
      </p:pic>
      <p:pic>
        <p:nvPicPr>
          <p:cNvPr id="314375" name="Picture 7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1763713"/>
            <a:ext cx="1463675" cy="2170112"/>
          </a:xfrm>
          <a:prstGeom prst="rect">
            <a:avLst/>
          </a:prstGeom>
          <a:noFill/>
        </p:spPr>
      </p:pic>
      <p:pic>
        <p:nvPicPr>
          <p:cNvPr id="314376" name="Picture 8" descr="серог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1773238"/>
            <a:ext cx="3090863" cy="15303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0017 -0.2013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17796 -0.146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41232 -0.281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4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4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4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4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4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25 -0.40949 " pathEditMode="relative" ptsTypes="AA">
                                      <p:cBhvr>
                                        <p:cTn id="96" dur="2000" fill="hold"/>
                                        <p:tgtEl>
                                          <p:spTgt spid="314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9531 -0.44097 " pathEditMode="relative" ptsTypes="AA">
                                      <p:cBhvr>
                                        <p:cTn id="98" dur="2000" fill="hold"/>
                                        <p:tgtEl>
                                          <p:spTgt spid="314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368425"/>
          </a:xfrm>
        </p:spPr>
        <p:txBody>
          <a:bodyPr/>
          <a:lstStyle/>
          <a:p>
            <a:r>
              <a:rPr lang="ru-RU" sz="3200">
                <a:solidFill>
                  <a:srgbClr val="66FF66"/>
                </a:solidFill>
              </a:rPr>
              <a:t>Электрические схемы постов для ручной аргонодуговой сварки</a:t>
            </a:r>
            <a:r>
              <a:rPr lang="ru-RU" sz="1800"/>
              <a:t> </a:t>
            </a:r>
            <a:br>
              <a:rPr lang="ru-RU" sz="1800"/>
            </a:br>
            <a:r>
              <a:rPr lang="ru-RU">
                <a:solidFill>
                  <a:srgbClr val="FF0066"/>
                </a:solidFill>
                <a:latin typeface="Times New Roman" pitchFamily="18" charset="0"/>
              </a:rPr>
              <a:t>На постоянном токе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743450"/>
            <a:ext cx="4244975" cy="21145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1. Сварочный генератор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2. Амперметр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3. Вольтметр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4. Прямой сварочный провод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5. Реостат балластный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6. Горелка для дуговой сварки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652963"/>
            <a:ext cx="4038600" cy="18986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7. Расходометр (ротаметр)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8. Газовый редуктор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9. Баллон с аргоном (гелием)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10. Заземление стола (изделия)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11. Основной металл (изделие)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12. Обратный сварочный провод</a:t>
            </a:r>
          </a:p>
        </p:txBody>
      </p:sp>
      <p:pic>
        <p:nvPicPr>
          <p:cNvPr id="101381" name="Picture 5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7777162" cy="2857500"/>
          </a:xfrm>
          <a:prstGeom prst="rect">
            <a:avLst/>
          </a:prstGeom>
          <a:noFill/>
        </p:spPr>
      </p:pic>
      <p:pic>
        <p:nvPicPr>
          <p:cNvPr id="101382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5734050"/>
            <a:ext cx="142875" cy="215900"/>
          </a:xfrm>
          <a:prstGeom prst="rect">
            <a:avLst/>
          </a:prstGeom>
          <a:noFill/>
        </p:spPr>
      </p:pic>
      <p:pic>
        <p:nvPicPr>
          <p:cNvPr id="101383" name="Picture 7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6021388"/>
            <a:ext cx="150812" cy="215900"/>
          </a:xfrm>
          <a:prstGeom prst="rect">
            <a:avLst/>
          </a:prstGeom>
          <a:noFill/>
        </p:spPr>
      </p:pic>
      <p:pic>
        <p:nvPicPr>
          <p:cNvPr id="101384" name="Picture 8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6308725"/>
            <a:ext cx="157162" cy="215900"/>
          </a:xfrm>
          <a:prstGeom prst="rect">
            <a:avLst/>
          </a:prstGeom>
          <a:noFill/>
        </p:spPr>
      </p:pic>
      <p:pic>
        <p:nvPicPr>
          <p:cNvPr id="101385" name="Picture 9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4724400"/>
            <a:ext cx="133350" cy="215900"/>
          </a:xfrm>
          <a:prstGeom prst="rect">
            <a:avLst/>
          </a:prstGeom>
          <a:noFill/>
        </p:spPr>
      </p:pic>
      <p:pic>
        <p:nvPicPr>
          <p:cNvPr id="101386" name="Picture 10" descr="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7050" y="5013325"/>
            <a:ext cx="155575" cy="215900"/>
          </a:xfrm>
          <a:prstGeom prst="rect">
            <a:avLst/>
          </a:prstGeom>
          <a:noFill/>
        </p:spPr>
      </p:pic>
      <p:pic>
        <p:nvPicPr>
          <p:cNvPr id="101387" name="Picture 11" descr="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550" y="5661025"/>
            <a:ext cx="288925" cy="222250"/>
          </a:xfrm>
          <a:prstGeom prst="rect">
            <a:avLst/>
          </a:prstGeom>
          <a:noFill/>
        </p:spPr>
      </p:pic>
      <p:pic>
        <p:nvPicPr>
          <p:cNvPr id="101388" name="Picture 12" descr="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5949950"/>
            <a:ext cx="288925" cy="236538"/>
          </a:xfrm>
          <a:prstGeom prst="rect">
            <a:avLst/>
          </a:prstGeom>
          <a:noFill/>
        </p:spPr>
      </p:pic>
      <p:pic>
        <p:nvPicPr>
          <p:cNvPr id="101389" name="Picture 13" descr="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50" y="6237288"/>
            <a:ext cx="288925" cy="233362"/>
          </a:xfrm>
          <a:prstGeom prst="rect">
            <a:avLst/>
          </a:prstGeom>
          <a:noFill/>
        </p:spPr>
      </p:pic>
      <p:pic>
        <p:nvPicPr>
          <p:cNvPr id="101390" name="Picture 14" descr="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188" y="5300663"/>
            <a:ext cx="155575" cy="215900"/>
          </a:xfrm>
          <a:prstGeom prst="rect">
            <a:avLst/>
          </a:prstGeom>
          <a:noFill/>
        </p:spPr>
      </p:pic>
      <p:pic>
        <p:nvPicPr>
          <p:cNvPr id="101391" name="Picture 15" descr="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4375" y="5373688"/>
            <a:ext cx="139700" cy="215900"/>
          </a:xfrm>
          <a:prstGeom prst="rect">
            <a:avLst/>
          </a:prstGeom>
          <a:noFill/>
        </p:spPr>
      </p:pic>
      <p:pic>
        <p:nvPicPr>
          <p:cNvPr id="101392" name="Picture 16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2638" y="5084763"/>
            <a:ext cx="142875" cy="215900"/>
          </a:xfrm>
          <a:prstGeom prst="rect">
            <a:avLst/>
          </a:prstGeom>
          <a:noFill/>
        </p:spPr>
      </p:pic>
      <p:pic>
        <p:nvPicPr>
          <p:cNvPr id="101393" name="Picture 17" descr="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90863" y="4797425"/>
            <a:ext cx="112712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59259E-6 L -0.2375 -0.36851 " pathEditMode="relative" ptsTypes="AA">
                                      <p:cBhvr>
                                        <p:cTn id="30" dur="2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03143 -0.4095 " pathEditMode="relative" ptsTypes="AA">
                                      <p:cBhvr>
                                        <p:cTn id="45" dur="2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3941 -0.46204 " pathEditMode="relative" ptsTypes="AA">
                                      <p:cBhvr>
                                        <p:cTn id="60" dur="2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4798E-6 L -0.09444 -0.5193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4.07407E-6 L 0.02362 -0.55649 " pathEditMode="relative" ptsTypes="AA">
                                      <p:cBhvr>
                                        <p:cTn id="90" dur="2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3993 -0.603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3559 -0.3726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06371 -0.4252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3526E-6 L -0.18177 -0.1939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3073 -0.23658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78035E-7 L -0.37032 -0.2899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46476 -0.33195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Холодная сварка</a:t>
            </a:r>
          </a:p>
        </p:txBody>
      </p:sp>
      <p:sp>
        <p:nvSpPr>
          <p:cNvPr id="315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412875"/>
            <a:ext cx="8540750" cy="744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111111"/>
                </a:solidFill>
                <a:latin typeface="Times New Roman" pitchFamily="18" charset="0"/>
              </a:rPr>
              <a:t>Без предварительного подогрева деталей</a:t>
            </a:r>
          </a:p>
        </p:txBody>
      </p:sp>
      <p:pic>
        <p:nvPicPr>
          <p:cNvPr id="315396" name="Picture 4" descr="холод свар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276475"/>
            <a:ext cx="8280400" cy="410368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/>
      <p:bldP spid="315395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Схема сварки чугуна по стальным шпилькам (ввертышам)</a:t>
            </a:r>
          </a:p>
        </p:txBody>
      </p:sp>
      <p:sp>
        <p:nvSpPr>
          <p:cNvPr id="316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348038" y="4149725"/>
            <a:ext cx="5472112" cy="24479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1. Расположение шпилек;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2. Последовательность обварки шпилек;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3. Установка стальных связей (стержней) между шпильками;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4. Свариваемое изделие.</a:t>
            </a:r>
          </a:p>
        </p:txBody>
      </p:sp>
      <p:pic>
        <p:nvPicPr>
          <p:cNvPr id="316420" name="Picture 4" descr="распол шпил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44675"/>
            <a:ext cx="2041525" cy="1920875"/>
          </a:xfrm>
          <a:prstGeom prst="rect">
            <a:avLst/>
          </a:prstGeom>
          <a:noFill/>
        </p:spPr>
      </p:pic>
      <p:pic>
        <p:nvPicPr>
          <p:cNvPr id="316421" name="Picture 5" descr="после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700213"/>
            <a:ext cx="1493838" cy="2279650"/>
          </a:xfrm>
          <a:prstGeom prst="rect">
            <a:avLst/>
          </a:prstGeom>
          <a:noFill/>
        </p:spPr>
      </p:pic>
      <p:pic>
        <p:nvPicPr>
          <p:cNvPr id="316422" name="Picture 6" descr="установ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700213"/>
            <a:ext cx="1768475" cy="2425700"/>
          </a:xfrm>
          <a:prstGeom prst="rect">
            <a:avLst/>
          </a:prstGeom>
          <a:noFill/>
        </p:spPr>
      </p:pic>
      <p:pic>
        <p:nvPicPr>
          <p:cNvPr id="316423" name="Picture 7" descr="свар из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292600"/>
            <a:ext cx="2225675" cy="2005013"/>
          </a:xfrm>
          <a:prstGeom prst="rect">
            <a:avLst/>
          </a:prstGeom>
          <a:noFill/>
        </p:spPr>
      </p:pic>
      <p:pic>
        <p:nvPicPr>
          <p:cNvPr id="316424" name="Picture 8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6381750"/>
            <a:ext cx="141288" cy="212725"/>
          </a:xfrm>
          <a:prstGeom prst="rect">
            <a:avLst/>
          </a:prstGeom>
          <a:noFill/>
        </p:spPr>
      </p:pic>
      <p:pic>
        <p:nvPicPr>
          <p:cNvPr id="316425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4149725"/>
            <a:ext cx="138113" cy="212725"/>
          </a:xfrm>
          <a:prstGeom prst="rect">
            <a:avLst/>
          </a:prstGeom>
          <a:noFill/>
        </p:spPr>
      </p:pic>
      <p:pic>
        <p:nvPicPr>
          <p:cNvPr id="316426" name="Picture 10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4005263"/>
            <a:ext cx="144462" cy="215900"/>
          </a:xfrm>
          <a:prstGeom prst="rect">
            <a:avLst/>
          </a:prstGeom>
          <a:noFill/>
        </p:spPr>
      </p:pic>
      <p:pic>
        <p:nvPicPr>
          <p:cNvPr id="316427" name="Picture 11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150" y="3789363"/>
            <a:ext cx="112713" cy="2159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875"/>
            <a:ext cx="8510588" cy="1325563"/>
          </a:xfrm>
        </p:spPr>
        <p:txBody>
          <a:bodyPr/>
          <a:lstStyle/>
          <a:p>
            <a:r>
              <a:rPr lang="ru-RU" b="1">
                <a:solidFill>
                  <a:srgbClr val="FF3300"/>
                </a:solidFill>
                <a:latin typeface="Times New Roman" pitchFamily="18" charset="0"/>
              </a:rPr>
              <a:t>Горячая сварка с подогревом</a:t>
            </a:r>
          </a:p>
        </p:txBody>
      </p:sp>
      <p:sp>
        <p:nvSpPr>
          <p:cNvPr id="317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948488" y="1484313"/>
            <a:ext cx="1944687" cy="16573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Холодная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Перегретая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Нормальная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4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8313" y="3502025"/>
            <a:ext cx="8280400" cy="5032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Формы сварочной ванны в зависимости от её нагрева</a:t>
            </a:r>
          </a:p>
        </p:txBody>
      </p:sp>
      <p:pic>
        <p:nvPicPr>
          <p:cNvPr id="317445" name="Picture 5" descr="нор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76700"/>
            <a:ext cx="1552575" cy="2305050"/>
          </a:xfrm>
          <a:prstGeom prst="rect">
            <a:avLst/>
          </a:prstGeom>
          <a:noFill/>
        </p:spPr>
      </p:pic>
      <p:pic>
        <p:nvPicPr>
          <p:cNvPr id="317446" name="Picture 6" descr="перегр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925" y="4076700"/>
            <a:ext cx="1462088" cy="2232025"/>
          </a:xfrm>
          <a:prstGeom prst="rect">
            <a:avLst/>
          </a:prstGeom>
          <a:noFill/>
        </p:spPr>
      </p:pic>
      <p:pic>
        <p:nvPicPr>
          <p:cNvPr id="317447" name="Picture 7" descr="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8263" y="4076700"/>
            <a:ext cx="1414462" cy="2232025"/>
          </a:xfrm>
          <a:prstGeom prst="rect">
            <a:avLst/>
          </a:prstGeom>
          <a:noFill/>
        </p:spPr>
      </p:pic>
      <p:pic>
        <p:nvPicPr>
          <p:cNvPr id="317448" name="Picture 8" descr="гарячая свар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7838" y="1484313"/>
            <a:ext cx="3067050" cy="16827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65504 0.724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00" y="362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33281 0.678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339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3212 0.6425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3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/>
      <p:bldP spid="317444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9" name="Picture 5" descr="подготов чугун из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3333750" cy="4392613"/>
          </a:xfrm>
          <a:prstGeom prst="rect">
            <a:avLst/>
          </a:prstGeom>
          <a:noFill/>
        </p:spPr>
      </p:pic>
      <p:sp>
        <p:nvSpPr>
          <p:cNvPr id="318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27538" y="260350"/>
            <a:ext cx="4103687" cy="865188"/>
          </a:xfrm>
        </p:spPr>
        <p:txBody>
          <a:bodyPr/>
          <a:lstStyle/>
          <a:p>
            <a:r>
              <a:rPr lang="ru-RU" sz="2400" b="1">
                <a:solidFill>
                  <a:srgbClr val="0066FF"/>
                </a:solidFill>
                <a:latin typeface="Times New Roman" pitchFamily="18" charset="0"/>
              </a:rPr>
              <a:t>Подогрев плазменной горелки для газовой сварки</a:t>
            </a:r>
          </a:p>
        </p:txBody>
      </p:sp>
      <p:sp>
        <p:nvSpPr>
          <p:cNvPr id="3184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36513" y="333375"/>
            <a:ext cx="4194176" cy="6524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FF"/>
                </a:solidFill>
                <a:latin typeface="Times New Roman" pitchFamily="18" charset="0"/>
              </a:rPr>
              <a:t>Подготовка чугунного изделия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66FF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0066FF"/>
                </a:solidFill>
                <a:latin typeface="Times New Roman" pitchFamily="18" charset="0"/>
              </a:rPr>
              <a:t>Графитовая пластина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0066FF"/>
                </a:solidFill>
                <a:latin typeface="Times New Roman" pitchFamily="18" charset="0"/>
              </a:rPr>
              <a:t>Графитовая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0066FF"/>
                </a:solidFill>
                <a:latin typeface="Times New Roman" pitchFamily="18" charset="0"/>
              </a:rPr>
              <a:t>подкладка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0066FF"/>
                </a:solidFill>
                <a:latin typeface="Times New Roman" pitchFamily="18" charset="0"/>
              </a:rPr>
              <a:t>Формовочная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0066FF"/>
                </a:solidFill>
                <a:latin typeface="Times New Roman" pitchFamily="18" charset="0"/>
              </a:rPr>
              <a:t>смесь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0066FF"/>
                </a:solidFill>
                <a:latin typeface="Times New Roman" pitchFamily="18" charset="0"/>
              </a:rPr>
              <a:t>Трещина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0066FF"/>
                </a:solidFill>
                <a:latin typeface="Times New Roman" pitchFamily="18" charset="0"/>
              </a:rPr>
              <a:t>Изделие</a:t>
            </a:r>
          </a:p>
        </p:txBody>
      </p:sp>
      <p:sp>
        <p:nvSpPr>
          <p:cNvPr id="31846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37000" y="3933825"/>
            <a:ext cx="5207000" cy="27352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66FF"/>
                </a:solidFill>
                <a:latin typeface="Times New Roman" pitchFamily="18" charset="0"/>
              </a:rPr>
              <a:t>Схема расположения печей для подогрева чугунных деталей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>
              <a:solidFill>
                <a:srgbClr val="0066FF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111111"/>
                </a:solidFill>
              </a:rPr>
              <a:t>1,2 – печи;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111111"/>
                </a:solidFill>
              </a:rPr>
              <a:t>3 - камера охлаждения;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111111"/>
                </a:solidFill>
              </a:rPr>
              <a:t>4 - сварочный стол.</a:t>
            </a:r>
          </a:p>
        </p:txBody>
      </p:sp>
      <p:pic>
        <p:nvPicPr>
          <p:cNvPr id="318470" name="Picture 6" descr="подогрев пламе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125538"/>
            <a:ext cx="3144837" cy="2706687"/>
          </a:xfrm>
          <a:prstGeom prst="rect">
            <a:avLst/>
          </a:prstGeom>
          <a:noFill/>
        </p:spPr>
      </p:pic>
      <p:pic>
        <p:nvPicPr>
          <p:cNvPr id="318471" name="Picture 7" descr="сх распол печ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581525"/>
            <a:ext cx="1974850" cy="1109663"/>
          </a:xfrm>
          <a:prstGeom prst="rect">
            <a:avLst/>
          </a:prstGeom>
          <a:noFill/>
        </p:spPr>
      </p:pic>
      <p:pic>
        <p:nvPicPr>
          <p:cNvPr id="318472" name="Picture 8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2375" y="5232400"/>
            <a:ext cx="141288" cy="212725"/>
          </a:xfrm>
          <a:prstGeom prst="rect">
            <a:avLst/>
          </a:prstGeom>
          <a:noFill/>
        </p:spPr>
      </p:pic>
      <p:pic>
        <p:nvPicPr>
          <p:cNvPr id="318473" name="Picture 9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5013325"/>
            <a:ext cx="138112" cy="212725"/>
          </a:xfrm>
          <a:prstGeom prst="rect">
            <a:avLst/>
          </a:prstGeom>
          <a:noFill/>
        </p:spPr>
      </p:pic>
      <p:pic>
        <p:nvPicPr>
          <p:cNvPr id="318474" name="Picture 10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9200" y="4797425"/>
            <a:ext cx="144463" cy="215900"/>
          </a:xfrm>
          <a:prstGeom prst="rect">
            <a:avLst/>
          </a:prstGeom>
          <a:noFill/>
        </p:spPr>
      </p:pic>
      <p:pic>
        <p:nvPicPr>
          <p:cNvPr id="318475" name="Picture 11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4868863"/>
            <a:ext cx="112712" cy="2159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8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8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8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8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0069 -0.628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8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8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8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8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8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8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8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8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8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09 -0.55584 " pathEditMode="relative" ptsTypes="AA">
                                      <p:cBhvr>
                                        <p:cTn id="41" dur="2000" fill="hold"/>
                                        <p:tgtEl>
                                          <p:spTgt spid="318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09 -0.55584 " pathEditMode="relative" ptsTypes="AA">
                                      <p:cBhvr>
                                        <p:cTn id="43" dur="2000" fill="hold"/>
                                        <p:tgtEl>
                                          <p:spTgt spid="318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8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8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8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8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84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84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84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84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445 -0.5348 " pathEditMode="relative" ptsTypes="AA">
                                      <p:cBhvr>
                                        <p:cTn id="59" dur="2000" fill="hold"/>
                                        <p:tgtEl>
                                          <p:spTgt spid="3184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445 -0.5348 " pathEditMode="relative" ptsTypes="AA">
                                      <p:cBhvr>
                                        <p:cTn id="61" dur="2000" fill="hold"/>
                                        <p:tgtEl>
                                          <p:spTgt spid="3184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84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84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84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84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048 -0.57665 " pathEditMode="relative" ptsTypes="AA">
                                      <p:cBhvr>
                                        <p:cTn id="70" dur="2000" fill="hold"/>
                                        <p:tgtEl>
                                          <p:spTgt spid="3184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84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84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84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84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763E-6 L 0.32639 -0.7519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84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8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8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8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1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1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1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1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"/>
                                        <p:tgtEl>
                                          <p:spTgt spid="318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318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318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/>
      <p:bldP spid="318467" grpId="0" uiExpand="1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4" name="Picture 6" descr="прихват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89138"/>
            <a:ext cx="3017838" cy="615950"/>
          </a:xfrm>
          <a:prstGeom prst="rect">
            <a:avLst/>
          </a:prstGeom>
          <a:noFill/>
        </p:spPr>
      </p:pic>
      <p:sp>
        <p:nvSpPr>
          <p:cNvPr id="319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57150"/>
            <a:ext cx="9144000" cy="1325563"/>
          </a:xfrm>
        </p:spPr>
        <p:txBody>
          <a:bodyPr/>
          <a:lstStyle/>
          <a:p>
            <a:r>
              <a:rPr lang="ru-RU" sz="4000">
                <a:solidFill>
                  <a:srgbClr val="0066FF"/>
                </a:solidFill>
                <a:latin typeface="Times New Roman" pitchFamily="18" charset="0"/>
              </a:rPr>
              <a:t>Покрытые комбинированные электроды</a:t>
            </a:r>
          </a:p>
        </p:txBody>
      </p:sp>
      <p:sp>
        <p:nvSpPr>
          <p:cNvPr id="3194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3429000"/>
            <a:ext cx="4194175" cy="2670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Стальной стержень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Медный стержень</a:t>
            </a:r>
          </a:p>
        </p:txBody>
      </p:sp>
      <p:sp>
        <p:nvSpPr>
          <p:cNvPr id="31949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56100" y="4437063"/>
            <a:ext cx="4486275" cy="16621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Готовый покрытый электрод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b="1">
                <a:solidFill>
                  <a:srgbClr val="30FC52"/>
                </a:solidFill>
                <a:latin typeface="Times New Roman" pitchFamily="18" charset="0"/>
              </a:rPr>
              <a:t>Покрытие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b="1">
                <a:solidFill>
                  <a:srgbClr val="30FC52"/>
                </a:solidFill>
                <a:latin typeface="Times New Roman" pitchFamily="18" charset="0"/>
              </a:rPr>
              <a:t>Прихватки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400" b="1">
                <a:solidFill>
                  <a:srgbClr val="30FC52"/>
                </a:solidFill>
                <a:latin typeface="Times New Roman" pitchFamily="18" charset="0"/>
              </a:rPr>
              <a:t>Пучок комбинированных электродов</a:t>
            </a:r>
          </a:p>
        </p:txBody>
      </p:sp>
      <p:pic>
        <p:nvPicPr>
          <p:cNvPr id="319493" name="Picture 5" descr="покрыт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5300663"/>
            <a:ext cx="3024187" cy="504825"/>
          </a:xfrm>
          <a:prstGeom prst="rect">
            <a:avLst/>
          </a:prstGeom>
          <a:noFill/>
        </p:spPr>
      </p:pic>
      <p:pic>
        <p:nvPicPr>
          <p:cNvPr id="319495" name="Picture 7" descr="пуч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544888"/>
            <a:ext cx="3121025" cy="67627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4879 -0.46181 " pathEditMode="relative" ptsTypes="AA">
                                      <p:cBhvr>
                                        <p:cTn id="27" dur="2000" fill="hold"/>
                                        <p:tgtEl>
                                          <p:spTgt spid="3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23102 " pathEditMode="relative" ptsTypes="AA">
                                      <p:cBhvr>
                                        <p:cTn id="48" dur="2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19954 " pathEditMode="relative" ptsTypes="AA">
                                      <p:cBhvr>
                                        <p:cTn id="50" dur="2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319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30121 -0.0027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9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274 -0.39908 " pathEditMode="relative" ptsTypes="AA">
                                      <p:cBhvr>
                                        <p:cTn id="75" dur="2000" fill="hold"/>
                                        <p:tgtEl>
                                          <p:spTgt spid="319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19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1701 -0.4405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19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642350" cy="6264275"/>
          </a:xfrm>
          <a:ln w="19050">
            <a:solidFill>
              <a:srgbClr val="111111"/>
            </a:solidFill>
          </a:ln>
        </p:spPr>
        <p:txBody>
          <a:bodyPr/>
          <a:lstStyle/>
          <a:p>
            <a:r>
              <a:rPr lang="ru-RU" sz="54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ТЕХНОЛОГИЯ ДУГОВОЙ СВАРКИ ЦВЕТНЫХ МЕТАЛЛОВ (СПЛАВОВ)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0404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Основные особенности (трудности) сварки данных металлов (сплавов)</a:t>
            </a:r>
          </a:p>
        </p:txBody>
      </p:sp>
      <p:sp>
        <p:nvSpPr>
          <p:cNvPr id="3215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676400"/>
            <a:ext cx="8302625" cy="25447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FF3300"/>
                </a:solidFill>
              </a:rPr>
              <a:t> МЕДЬ И ЕЁ СПЛАВЫ</a:t>
            </a:r>
          </a:p>
          <a:p>
            <a:pPr>
              <a:buFont typeface="Wingdings" pitchFamily="2" charset="2"/>
              <a:buNone/>
            </a:pPr>
            <a:endParaRPr lang="ru-RU" sz="1400" b="1"/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111111"/>
                </a:solidFill>
              </a:rPr>
              <a:t>1- Легкое образование оксида в расплавленном состоянии;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111111"/>
                </a:solidFill>
              </a:rPr>
              <a:t>2 – Склонность к образованию горящих трещин и микротрещин (водородная боязнь меди);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111111"/>
                </a:solidFill>
              </a:rPr>
              <a:t>3 - Повышенная жидкотекучесть;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111111"/>
                </a:solidFill>
              </a:rPr>
              <a:t>4 – Склонность к росту зерен;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111111"/>
                </a:solidFill>
              </a:rPr>
              <a:t>5 – Необходимость предварительного подогрева. </a:t>
            </a:r>
          </a:p>
          <a:p>
            <a:pPr>
              <a:buFont typeface="Wingdings" pitchFamily="2" charset="2"/>
              <a:buNone/>
            </a:pPr>
            <a:endParaRPr lang="ru-RU" sz="1600" b="1">
              <a:solidFill>
                <a:srgbClr val="111111"/>
              </a:solidFill>
            </a:endParaRPr>
          </a:p>
        </p:txBody>
      </p:sp>
      <p:sp>
        <p:nvSpPr>
          <p:cNvPr id="32154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5288" y="4365625"/>
            <a:ext cx="8447087" cy="17335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>
                <a:solidFill>
                  <a:srgbClr val="FFFF00"/>
                </a:solidFill>
                <a:latin typeface="Times New Roman" pitchFamily="18" charset="0"/>
              </a:rPr>
              <a:t>Основные виды сварки</a:t>
            </a: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111111"/>
                </a:solidFill>
              </a:rPr>
              <a:t>1. Покрытым электродом из меди (сплавы латуни, бронзы);</a:t>
            </a: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111111"/>
                </a:solidFill>
              </a:rPr>
              <a:t>2. Угольным электродом с присадочной проволокой и флюсом;</a:t>
            </a: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111111"/>
                </a:solidFill>
              </a:rPr>
              <a:t>3. Ручная аргонодуговая и плазменная сварка.</a:t>
            </a:r>
            <a:r>
              <a:rPr lang="ru-RU" sz="1800" b="1"/>
              <a:t> </a:t>
            </a:r>
          </a:p>
          <a:p>
            <a:pPr algn="ctr">
              <a:buFont typeface="Wingdings" pitchFamily="2" charset="2"/>
              <a:buNone/>
            </a:pPr>
            <a:endParaRPr lang="ru-RU" sz="1800" b="1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2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1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1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1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1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1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1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111111"/>
                </a:solidFill>
                <a:latin typeface="Times New Roman" pitchFamily="18" charset="0"/>
              </a:rPr>
              <a:t>Основные особенности (трудности) сварки данных металлов (сплавов)</a:t>
            </a:r>
          </a:p>
        </p:txBody>
      </p:sp>
      <p:sp>
        <p:nvSpPr>
          <p:cNvPr id="3225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5900" y="1700213"/>
            <a:ext cx="8748713" cy="2233612"/>
          </a:xfrm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FF3300"/>
                </a:solidFill>
              </a:rPr>
              <a:t>АЛЮМИНИЙ И ЕГО СПЛАВЫ</a:t>
            </a: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111111"/>
                </a:solidFill>
              </a:rPr>
              <a:t>1- Образование тугоплавкого и тяжелого оксида;</a:t>
            </a: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111111"/>
                </a:solidFill>
              </a:rPr>
              <a:t>2- Склонность к образования горячих трещин;</a:t>
            </a: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111111"/>
                </a:solidFill>
              </a:rPr>
              <a:t>3- Склонность к повышенной пористости, особенно сплавов АМг;</a:t>
            </a: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111111"/>
                </a:solidFill>
              </a:rPr>
              <a:t>4- Отсутствие видимой сварочной ванны при газовой сварке.  </a:t>
            </a:r>
          </a:p>
        </p:txBody>
      </p:sp>
      <p:sp>
        <p:nvSpPr>
          <p:cNvPr id="32256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28600" y="4005263"/>
            <a:ext cx="8591550" cy="25987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FFFF00"/>
                </a:solidFill>
              </a:rPr>
              <a:t>Основные виды сварки</a:t>
            </a:r>
          </a:p>
          <a:p>
            <a:pPr>
              <a:buFont typeface="Wingdings" pitchFamily="2" charset="2"/>
              <a:buNone/>
            </a:pPr>
            <a:endParaRPr lang="ru-RU" sz="2000" b="1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111111"/>
                </a:solidFill>
              </a:rPr>
              <a:t>1. Покрытым электродом из алюминия (сплава);</a:t>
            </a: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111111"/>
                </a:solidFill>
              </a:rPr>
              <a:t>2. Угольным электродом с присадочной проволокой и флюсом;</a:t>
            </a: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111111"/>
                </a:solidFill>
              </a:rPr>
              <a:t>3. Ручная аргонодуговая и плазменная сварка.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22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22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22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22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22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22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22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22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322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22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22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22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31775"/>
            <a:ext cx="8510588" cy="1325563"/>
          </a:xfrm>
        </p:spPr>
        <p:txBody>
          <a:bodyPr/>
          <a:lstStyle/>
          <a:p>
            <a:r>
              <a:rPr lang="ru-RU" sz="3200" b="1">
                <a:solidFill>
                  <a:srgbClr val="111111"/>
                </a:solidFill>
                <a:latin typeface="Times New Roman" pitchFamily="18" charset="0"/>
              </a:rPr>
              <a:t>Основные особенности (трудности) сварки данных металлов (сплавов)</a:t>
            </a:r>
          </a:p>
        </p:txBody>
      </p:sp>
      <p:sp>
        <p:nvSpPr>
          <p:cNvPr id="3235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557338"/>
            <a:ext cx="8353425" cy="24479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solidFill>
                  <a:srgbClr val="FF3300"/>
                </a:solidFill>
              </a:rPr>
              <a:t>МАГНИЙ И ЕГО СПЛАВЫ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111111"/>
                </a:solidFill>
              </a:rPr>
              <a:t>1- Образование тугоплавкого оксида;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111111"/>
                </a:solidFill>
              </a:rPr>
              <a:t>2- Образование крупнозернистой структуры;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111111"/>
                </a:solidFill>
              </a:rPr>
              <a:t>3- Появление пор и трещин.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111111"/>
              </a:solidFill>
            </a:endParaRPr>
          </a:p>
        </p:txBody>
      </p:sp>
      <p:sp>
        <p:nvSpPr>
          <p:cNvPr id="32358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5288" y="4143375"/>
            <a:ext cx="8302625" cy="21653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FFFF00"/>
                </a:solidFill>
              </a:rPr>
              <a:t>Основные виды сварки</a:t>
            </a:r>
          </a:p>
          <a:p>
            <a:pPr algn="ctr">
              <a:buFont typeface="Wingdings" pitchFamily="2" charset="2"/>
              <a:buNone/>
            </a:pPr>
            <a:endParaRPr lang="ru-RU" sz="1400" b="1"/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111111"/>
                </a:solidFill>
              </a:rPr>
              <a:t>1. Угольным электродом с присадочной проволокой и флюсом;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111111"/>
                </a:solidFill>
              </a:rPr>
              <a:t>2. Ручная аргонодуговая и плазменная сварка.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3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3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3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3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111111"/>
                </a:solidFill>
                <a:latin typeface="Times New Roman" pitchFamily="18" charset="0"/>
              </a:rPr>
              <a:t>Основные особенности (трудности) сварки данных металлов (сплавов)</a:t>
            </a:r>
          </a:p>
        </p:txBody>
      </p:sp>
      <p:sp>
        <p:nvSpPr>
          <p:cNvPr id="324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8591550" cy="29765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FF3300"/>
                </a:solidFill>
              </a:rPr>
              <a:t>ТИТАН И ЕГО СПЛАВЫ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111111"/>
                </a:solidFill>
              </a:rPr>
              <a:t>1- Интенсивное поглощение вредных газов – кислорода, водорода и азота (жаропрочные сплавы титана не теряют своих свойств при нагреве до 500…600);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111111"/>
                </a:solidFill>
              </a:rPr>
              <a:t>2- резкое снижение пластических свойств из-за проникновения в металл вредных газов;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111111"/>
                </a:solidFill>
              </a:rPr>
              <a:t>3- Образование крупнозернистой структуры;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111111"/>
                </a:solidFill>
              </a:rPr>
              <a:t>4- Возможность появления холодных трещин.</a:t>
            </a:r>
          </a:p>
        </p:txBody>
      </p:sp>
      <p:sp>
        <p:nvSpPr>
          <p:cNvPr id="32461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5288" y="4652963"/>
            <a:ext cx="8518525" cy="1800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FFFF00"/>
                </a:solidFill>
              </a:rPr>
              <a:t>Основные виды сварки</a:t>
            </a:r>
          </a:p>
          <a:p>
            <a:pPr algn="ctr">
              <a:buFont typeface="Wingdings" pitchFamily="2" charset="2"/>
              <a:buNone/>
            </a:pPr>
            <a:endParaRPr lang="ru-RU" sz="1000" b="1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rgbClr val="111111"/>
                </a:solidFill>
              </a:rPr>
              <a:t>1. Ручная аргонодуговая и плазменная сварка.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1570037"/>
          </a:xfrm>
        </p:spPr>
        <p:txBody>
          <a:bodyPr/>
          <a:lstStyle/>
          <a:p>
            <a:r>
              <a:rPr lang="ru-RU" sz="3200">
                <a:solidFill>
                  <a:srgbClr val="66FF66"/>
                </a:solidFill>
              </a:rPr>
              <a:t>Электрические схемы постов для ручной аргонодуговой сварки</a:t>
            </a:r>
            <a:r>
              <a:rPr lang="ru-RU" sz="1800"/>
              <a:t> </a:t>
            </a:r>
            <a:br>
              <a:rPr lang="ru-RU" sz="1800"/>
            </a:br>
            <a:r>
              <a:rPr lang="ru-RU">
                <a:solidFill>
                  <a:srgbClr val="FF0066"/>
                </a:solidFill>
                <a:latin typeface="Times New Roman" pitchFamily="18" charset="0"/>
              </a:rPr>
              <a:t>На переменном токе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084763"/>
            <a:ext cx="8435975" cy="14398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 b="1">
                <a:latin typeface="Times New Roman" pitchFamily="18" charset="0"/>
              </a:rPr>
              <a:t>         </a:t>
            </a:r>
            <a:r>
              <a:rPr lang="ru-RU" sz="2500" b="1">
                <a:solidFill>
                  <a:srgbClr val="0066FF"/>
                </a:solidFill>
                <a:latin typeface="Times New Roman" pitchFamily="18" charset="0"/>
              </a:rPr>
              <a:t>1. Сварочный трансформатор</a:t>
            </a:r>
          </a:p>
          <a:p>
            <a:pPr>
              <a:buFont typeface="Wingdings" pitchFamily="2" charset="2"/>
              <a:buNone/>
            </a:pPr>
            <a:r>
              <a:rPr lang="ru-RU" sz="2500" b="1">
                <a:solidFill>
                  <a:srgbClr val="0066FF"/>
                </a:solidFill>
                <a:latin typeface="Times New Roman" pitchFamily="18" charset="0"/>
              </a:rPr>
              <a:t>                                          2. Осциллятор</a:t>
            </a:r>
          </a:p>
          <a:p>
            <a:pPr>
              <a:buFont typeface="Wingdings" pitchFamily="2" charset="2"/>
              <a:buNone/>
            </a:pPr>
            <a:r>
              <a:rPr lang="ru-RU" sz="2500" b="1">
                <a:solidFill>
                  <a:srgbClr val="0066FF"/>
                </a:solidFill>
                <a:latin typeface="Times New Roman" pitchFamily="18" charset="0"/>
              </a:rPr>
              <a:t>                                                                   3. Заземление</a:t>
            </a:r>
          </a:p>
        </p:txBody>
      </p:sp>
      <p:pic>
        <p:nvPicPr>
          <p:cNvPr id="102404" name="Picture 4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" y="1928813"/>
            <a:ext cx="7953375" cy="3155950"/>
          </a:xfrm>
          <a:prstGeom prst="rect">
            <a:avLst/>
          </a:prstGeom>
          <a:noFill/>
        </p:spPr>
      </p:pic>
      <p:pic>
        <p:nvPicPr>
          <p:cNvPr id="102405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6165850"/>
            <a:ext cx="139700" cy="215900"/>
          </a:xfrm>
          <a:prstGeom prst="rect">
            <a:avLst/>
          </a:prstGeom>
          <a:noFill/>
        </p:spPr>
      </p:pic>
      <p:pic>
        <p:nvPicPr>
          <p:cNvPr id="102406" name="Picture 6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7913" y="5661025"/>
            <a:ext cx="142875" cy="215900"/>
          </a:xfrm>
          <a:prstGeom prst="rect">
            <a:avLst/>
          </a:prstGeom>
          <a:noFill/>
        </p:spPr>
      </p:pic>
      <p:pic>
        <p:nvPicPr>
          <p:cNvPr id="102407" name="Picture 7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5229225"/>
            <a:ext cx="112713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08092E-6 L -0.30711 -0.42982 " pathEditMode="relative" ptsTypes="AA">
                                      <p:cBhvr>
                                        <p:cTn id="29" dur="2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1387E-6 L -0.3467 -0.31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8092E-6 L -0.74809 -0.36717 " pathEditMode="relative" ptsTypes="AA">
                                      <p:cBhvr>
                                        <p:cTn id="59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9563" y="260350"/>
            <a:ext cx="8510587" cy="6296025"/>
          </a:xfrm>
          <a:ln w="76200">
            <a:solidFill>
              <a:srgbClr val="FF3300"/>
            </a:solidFill>
          </a:ln>
        </p:spPr>
        <p:txBody>
          <a:bodyPr/>
          <a:lstStyle/>
          <a:p>
            <a:r>
              <a:rPr lang="ru-RU" sz="4800" b="1">
                <a:solidFill>
                  <a:srgbClr val="FF3300"/>
                </a:solidFill>
                <a:latin typeface="Times New Roman" pitchFamily="18" charset="0"/>
              </a:rPr>
              <a:t>ВСЕ ЦВЕТНЫЕ МЕТАЛЛЫ И СПЛАВЫ ТРЕБУЮТ ВЫСОКОЙ КУЛЬТУРЫ ПРОИЗВОДСТВА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4414837" cy="536575"/>
          </a:xfrm>
        </p:spPr>
        <p:txBody>
          <a:bodyPr/>
          <a:lstStyle/>
          <a:p>
            <a:r>
              <a:rPr lang="ru-RU" sz="2000" b="1">
                <a:solidFill>
                  <a:srgbClr val="111111"/>
                </a:solidFill>
                <a:latin typeface="Times New Roman" pitchFamily="18" charset="0"/>
              </a:rPr>
              <a:t>Участки зачистки и обезжиривания</a:t>
            </a:r>
          </a:p>
        </p:txBody>
      </p:sp>
      <p:sp>
        <p:nvSpPr>
          <p:cNvPr id="3266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61988" y="3573463"/>
            <a:ext cx="8158162" cy="57626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3300"/>
                </a:solidFill>
                <a:latin typeface="Times New Roman" pitchFamily="18" charset="0"/>
              </a:rPr>
              <a:t>Подогрев медных деталей до 150…250 </a:t>
            </a:r>
            <a:r>
              <a:rPr lang="ru-RU" b="1" baseline="30000">
                <a:solidFill>
                  <a:srgbClr val="FF3300"/>
                </a:solidFill>
                <a:latin typeface="Times New Roman" pitchFamily="18" charset="0"/>
              </a:rPr>
              <a:t>о</a:t>
            </a:r>
            <a:r>
              <a:rPr lang="ru-RU" b="1">
                <a:solidFill>
                  <a:srgbClr val="FF33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32666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87900" y="333375"/>
            <a:ext cx="4194175" cy="431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111111"/>
                </a:solidFill>
                <a:latin typeface="Times New Roman" pitchFamily="18" charset="0"/>
              </a:rPr>
              <a:t>Проковка швов после сварки</a:t>
            </a:r>
          </a:p>
        </p:txBody>
      </p:sp>
      <p:pic>
        <p:nvPicPr>
          <p:cNvPr id="326661" name="Picture 5" descr="Участки зачистки и обезжирив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63613"/>
            <a:ext cx="3384550" cy="2320925"/>
          </a:xfrm>
          <a:prstGeom prst="rect">
            <a:avLst/>
          </a:prstGeom>
          <a:noFill/>
        </p:spPr>
      </p:pic>
      <p:pic>
        <p:nvPicPr>
          <p:cNvPr id="326662" name="Picture 6" descr="проковка швов посл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981075"/>
            <a:ext cx="3168650" cy="2281238"/>
          </a:xfrm>
          <a:prstGeom prst="rect">
            <a:avLst/>
          </a:prstGeom>
          <a:noFill/>
        </p:spPr>
      </p:pic>
      <p:pic>
        <p:nvPicPr>
          <p:cNvPr id="326663" name="Picture 7" descr="подогрев детал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4076700"/>
            <a:ext cx="4464050" cy="243363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655050" cy="936625"/>
          </a:xfrm>
        </p:spPr>
        <p:txBody>
          <a:bodyPr/>
          <a:lstStyle/>
          <a:p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Схема аргонодуговой сварки изделий</a:t>
            </a:r>
          </a:p>
        </p:txBody>
      </p:sp>
      <p:sp>
        <p:nvSpPr>
          <p:cNvPr id="3276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5011738"/>
            <a:ext cx="2952750" cy="1946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</a:rPr>
              <a:t>1. Вольфрам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</a:rPr>
              <a:t>2. Сопло аргона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</a:rPr>
              <a:t>3. Сопло азота</a:t>
            </a:r>
          </a:p>
        </p:txBody>
      </p:sp>
      <p:sp>
        <p:nvSpPr>
          <p:cNvPr id="32768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203575" y="1484313"/>
            <a:ext cx="5867400" cy="504031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111111"/>
                </a:solidFill>
              </a:rPr>
              <a:t>Подача защитных газов в зону сварки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11111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111111"/>
                </a:solidFill>
              </a:rPr>
              <a:t>1. Боковая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111111"/>
                </a:solidFill>
              </a:rPr>
              <a:t>2. Центральная с одним концентрическим потоком.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111111"/>
                </a:solidFill>
              </a:rPr>
              <a:t>3. Центральная с двумя концентрическими потоками.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>
              <a:solidFill>
                <a:srgbClr val="111111"/>
              </a:solidFill>
            </a:endParaRPr>
          </a:p>
        </p:txBody>
      </p:sp>
      <p:pic>
        <p:nvPicPr>
          <p:cNvPr id="327685" name="Picture 5" descr="Подача защитных газ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2413000" cy="2879725"/>
          </a:xfrm>
          <a:prstGeom prst="rect">
            <a:avLst/>
          </a:prstGeom>
          <a:noFill/>
        </p:spPr>
      </p:pic>
      <p:pic>
        <p:nvPicPr>
          <p:cNvPr id="327686" name="Picture 6" descr="центральная с двум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300" y="2420938"/>
            <a:ext cx="1738313" cy="2087562"/>
          </a:xfrm>
          <a:prstGeom prst="rect">
            <a:avLst/>
          </a:prstGeom>
          <a:noFill/>
        </p:spPr>
      </p:pic>
      <p:pic>
        <p:nvPicPr>
          <p:cNvPr id="327687" name="Picture 7" descr="центральная с одни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420938"/>
            <a:ext cx="1660525" cy="2087562"/>
          </a:xfrm>
          <a:prstGeom prst="rect">
            <a:avLst/>
          </a:prstGeom>
          <a:noFill/>
        </p:spPr>
      </p:pic>
      <p:pic>
        <p:nvPicPr>
          <p:cNvPr id="327688" name="Picture 8" descr="боков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420938"/>
            <a:ext cx="1727200" cy="2087562"/>
          </a:xfrm>
          <a:prstGeom prst="rect">
            <a:avLst/>
          </a:prstGeom>
          <a:noFill/>
        </p:spPr>
      </p:pic>
      <p:pic>
        <p:nvPicPr>
          <p:cNvPr id="327689" name="Picture 9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5734050"/>
            <a:ext cx="138113" cy="212725"/>
          </a:xfrm>
          <a:prstGeom prst="rect">
            <a:avLst/>
          </a:prstGeom>
          <a:noFill/>
        </p:spPr>
      </p:pic>
      <p:pic>
        <p:nvPicPr>
          <p:cNvPr id="327690" name="Picture 10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5445125"/>
            <a:ext cx="144463" cy="215900"/>
          </a:xfrm>
          <a:prstGeom prst="rect">
            <a:avLst/>
          </a:prstGeom>
          <a:noFill/>
        </p:spPr>
      </p:pic>
      <p:pic>
        <p:nvPicPr>
          <p:cNvPr id="327691" name="Picture 11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5084763"/>
            <a:ext cx="112713" cy="215900"/>
          </a:xfrm>
          <a:prstGeom prst="rect">
            <a:avLst/>
          </a:prstGeom>
          <a:noFill/>
        </p:spPr>
      </p:pic>
      <p:pic>
        <p:nvPicPr>
          <p:cNvPr id="327692" name="Picture 12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4338" y="4581525"/>
            <a:ext cx="138112" cy="212725"/>
          </a:xfrm>
          <a:prstGeom prst="rect">
            <a:avLst/>
          </a:prstGeom>
          <a:noFill/>
        </p:spPr>
      </p:pic>
      <p:pic>
        <p:nvPicPr>
          <p:cNvPr id="327693" name="Picture 13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3300" y="4581525"/>
            <a:ext cx="144463" cy="215900"/>
          </a:xfrm>
          <a:prstGeom prst="rect">
            <a:avLst/>
          </a:prstGeom>
          <a:noFill/>
        </p:spPr>
      </p:pic>
      <p:pic>
        <p:nvPicPr>
          <p:cNvPr id="327694" name="Picture 14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4581525"/>
            <a:ext cx="112713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6 L 0.22049 -0.25209 " pathEditMode="relative" ptsTypes="AA">
                                      <p:cBhvr>
                                        <p:cTn id="36" dur="2000" fill="hold"/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3628 -0.33588 " pathEditMode="relative" ptsTypes="AA">
                                      <p:cBhvr>
                                        <p:cTn id="55" dur="20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22847 -0.4199 " pathEditMode="relative" ptsTypes="AA">
                                      <p:cBhvr>
                                        <p:cTn id="71" dur="20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327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27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27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327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27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27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327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327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327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Схема аргонодуговой сварки изделий с применением приспособлений</a:t>
            </a:r>
          </a:p>
        </p:txBody>
      </p:sp>
      <p:sp>
        <p:nvSpPr>
          <p:cNvPr id="328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412875"/>
            <a:ext cx="8280400" cy="50323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Клавишного прерывистого типа</a:t>
            </a:r>
          </a:p>
        </p:txBody>
      </p:sp>
      <p:pic>
        <p:nvPicPr>
          <p:cNvPr id="328708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89138"/>
            <a:ext cx="2952750" cy="2024062"/>
          </a:xfrm>
          <a:prstGeom prst="rect">
            <a:avLst/>
          </a:prstGeom>
          <a:noFill/>
        </p:spPr>
      </p:pic>
      <p:pic>
        <p:nvPicPr>
          <p:cNvPr id="328709" name="Picture 5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292600"/>
            <a:ext cx="2952750" cy="2073275"/>
          </a:xfrm>
          <a:prstGeom prst="rect">
            <a:avLst/>
          </a:prstGeom>
          <a:noFill/>
        </p:spPr>
      </p:pic>
      <p:pic>
        <p:nvPicPr>
          <p:cNvPr id="328710" name="Picture 6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989138"/>
            <a:ext cx="4010025" cy="4319587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Схема аргонодуговой сварки изделий с применением приспособлений</a:t>
            </a:r>
          </a:p>
        </p:txBody>
      </p:sp>
      <p:sp>
        <p:nvSpPr>
          <p:cNvPr id="329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889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/>
              <a:t>Прижимов непрерывного типа</a:t>
            </a:r>
          </a:p>
        </p:txBody>
      </p:sp>
      <p:pic>
        <p:nvPicPr>
          <p:cNvPr id="32973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492375"/>
            <a:ext cx="5903912" cy="313848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rgbClr val="111111"/>
                </a:solidFill>
                <a:latin typeface="Times New Roman" pitchFamily="18" charset="0"/>
              </a:rPr>
              <a:t>Схема защиты лицевой и обратной стороны шва (корня шва) при сварке</a:t>
            </a:r>
          </a:p>
        </p:txBody>
      </p:sp>
      <p:sp>
        <p:nvSpPr>
          <p:cNvPr id="330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859338" y="5373688"/>
            <a:ext cx="3983037" cy="12239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b="1">
                <a:solidFill>
                  <a:srgbClr val="111111"/>
                </a:solidFill>
                <a:latin typeface="Times New Roman" pitchFamily="18" charset="0"/>
              </a:rPr>
              <a:t>1. Стыковых соединений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>
                <a:solidFill>
                  <a:srgbClr val="111111"/>
                </a:solidFill>
                <a:latin typeface="Times New Roman" pitchFamily="18" charset="0"/>
              </a:rPr>
              <a:t>2. Тавровых соединений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b="1">
                <a:solidFill>
                  <a:srgbClr val="111111"/>
                </a:solidFill>
                <a:latin typeface="Times New Roman" pitchFamily="18" charset="0"/>
              </a:rPr>
              <a:t>3. При сварке трубопроводов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b="1">
                <a:solidFill>
                  <a:srgbClr val="111111"/>
                </a:solidFill>
                <a:latin typeface="Times New Roman" pitchFamily="18" charset="0"/>
              </a:rPr>
              <a:t>4. Для защиты внутренней (обратной) стороны трубопроводов</a:t>
            </a:r>
          </a:p>
        </p:txBody>
      </p:sp>
      <p:pic>
        <p:nvPicPr>
          <p:cNvPr id="330756" name="Picture 4" descr="для защиты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292600"/>
            <a:ext cx="4248150" cy="2170113"/>
          </a:xfrm>
          <a:prstGeom prst="rect">
            <a:avLst/>
          </a:prstGeom>
          <a:noFill/>
        </p:spPr>
      </p:pic>
      <p:pic>
        <p:nvPicPr>
          <p:cNvPr id="330757" name="Picture 5" descr="при сварке трубопровод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700213"/>
            <a:ext cx="3384550" cy="3529012"/>
          </a:xfrm>
          <a:prstGeom prst="rect">
            <a:avLst/>
          </a:prstGeom>
          <a:noFill/>
        </p:spPr>
      </p:pic>
      <p:pic>
        <p:nvPicPr>
          <p:cNvPr id="330758" name="Picture 6" descr="стыковы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628775"/>
            <a:ext cx="2232025" cy="2376488"/>
          </a:xfrm>
          <a:prstGeom prst="rect">
            <a:avLst/>
          </a:prstGeom>
          <a:noFill/>
        </p:spPr>
      </p:pic>
      <p:pic>
        <p:nvPicPr>
          <p:cNvPr id="330759" name="Picture 7" descr="тавровы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628775"/>
            <a:ext cx="2159000" cy="237648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0.4908 -0.2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20434 -0.2379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4 -0.08403 " pathEditMode="relative" ptsTypes="AA">
                                      <p:cBhvr>
                                        <p:cTn id="76" dur="20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7257 0.04189 " pathEditMode="relative" ptsTypes="AA">
                                      <p:cBhvr>
                                        <p:cTn id="91" dur="20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325563"/>
          </a:xfrm>
        </p:spPr>
        <p:txBody>
          <a:bodyPr/>
          <a:lstStyle/>
          <a:p>
            <a:r>
              <a:rPr lang="ru-RU" sz="3600" b="1">
                <a:solidFill>
                  <a:srgbClr val="111111"/>
                </a:solidFill>
                <a:latin typeface="Times New Roman" pitchFamily="18" charset="0"/>
              </a:rPr>
              <a:t>Схема сварки титана в камерах и боксах с контролируемой средой</a:t>
            </a:r>
          </a:p>
        </p:txBody>
      </p:sp>
      <p:sp>
        <p:nvSpPr>
          <p:cNvPr id="331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76600" y="4797425"/>
            <a:ext cx="4679950" cy="18002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>
                <a:solidFill>
                  <a:srgbClr val="111111"/>
                </a:solidFill>
              </a:rPr>
              <a:t>1. Камера (бокс)4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>
                <a:solidFill>
                  <a:srgbClr val="111111"/>
                </a:solidFill>
              </a:rPr>
              <a:t>2. Защитное стекло;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>
                <a:solidFill>
                  <a:srgbClr val="111111"/>
                </a:solidFill>
              </a:rPr>
              <a:t>3. Резиновые перчатки;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>
                <a:solidFill>
                  <a:srgbClr val="111111"/>
                </a:solidFill>
              </a:rPr>
              <a:t>4. Источник питания дуги (прямая полярность);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>
                <a:solidFill>
                  <a:srgbClr val="111111"/>
                </a:solidFill>
              </a:rPr>
              <a:t>5. Заземление камеры;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>
                <a:solidFill>
                  <a:srgbClr val="111111"/>
                </a:solidFill>
              </a:rPr>
              <a:t>6. Свариваемое изделие;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>
                <a:solidFill>
                  <a:srgbClr val="111111"/>
                </a:solidFill>
              </a:rPr>
              <a:t>7, Горелка для дуговой сварки;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>
                <a:solidFill>
                  <a:srgbClr val="111111"/>
                </a:solidFill>
              </a:rPr>
              <a:t>8, Трубопровод для подачи аргона;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>
                <a:solidFill>
                  <a:srgbClr val="111111"/>
                </a:solidFill>
              </a:rPr>
              <a:t>9. Трубопровод для откачки воздуха из камеры.</a:t>
            </a:r>
          </a:p>
        </p:txBody>
      </p:sp>
      <p:pic>
        <p:nvPicPr>
          <p:cNvPr id="331780" name="Picture 4" descr="Сх свар тит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7848600" cy="2949575"/>
          </a:xfrm>
          <a:prstGeom prst="rect">
            <a:avLst/>
          </a:prstGeom>
          <a:noFill/>
        </p:spPr>
      </p:pic>
      <p:pic>
        <p:nvPicPr>
          <p:cNvPr id="331781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997200"/>
            <a:ext cx="141287" cy="212725"/>
          </a:xfrm>
          <a:prstGeom prst="rect">
            <a:avLst/>
          </a:prstGeom>
          <a:noFill/>
        </p:spPr>
      </p:pic>
      <p:pic>
        <p:nvPicPr>
          <p:cNvPr id="331782" name="Picture 6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716338"/>
            <a:ext cx="150813" cy="215900"/>
          </a:xfrm>
          <a:prstGeom prst="rect">
            <a:avLst/>
          </a:prstGeom>
          <a:noFill/>
        </p:spPr>
      </p:pic>
      <p:pic>
        <p:nvPicPr>
          <p:cNvPr id="331783" name="Picture 7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3860800"/>
            <a:ext cx="155575" cy="215900"/>
          </a:xfrm>
          <a:prstGeom prst="rect">
            <a:avLst/>
          </a:prstGeom>
          <a:noFill/>
        </p:spPr>
      </p:pic>
      <p:pic>
        <p:nvPicPr>
          <p:cNvPr id="331784" name="Picture 8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8775" y="3644900"/>
            <a:ext cx="134938" cy="215900"/>
          </a:xfrm>
          <a:prstGeom prst="rect">
            <a:avLst/>
          </a:prstGeom>
          <a:noFill/>
        </p:spPr>
      </p:pic>
      <p:pic>
        <p:nvPicPr>
          <p:cNvPr id="331785" name="Picture 9" descr="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3644900"/>
            <a:ext cx="155575" cy="215900"/>
          </a:xfrm>
          <a:prstGeom prst="rect">
            <a:avLst/>
          </a:prstGeom>
          <a:noFill/>
        </p:spPr>
      </p:pic>
      <p:pic>
        <p:nvPicPr>
          <p:cNvPr id="331786" name="Picture 10" descr="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6013" y="2492375"/>
            <a:ext cx="155575" cy="215900"/>
          </a:xfrm>
          <a:prstGeom prst="rect">
            <a:avLst/>
          </a:prstGeom>
          <a:noFill/>
        </p:spPr>
      </p:pic>
      <p:pic>
        <p:nvPicPr>
          <p:cNvPr id="331787" name="Picture 11" descr="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2997200"/>
            <a:ext cx="138112" cy="212725"/>
          </a:xfrm>
          <a:prstGeom prst="rect">
            <a:avLst/>
          </a:prstGeom>
          <a:noFill/>
        </p:spPr>
      </p:pic>
      <p:pic>
        <p:nvPicPr>
          <p:cNvPr id="331788" name="Picture 12" descr="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838" y="2276475"/>
            <a:ext cx="144462" cy="215900"/>
          </a:xfrm>
          <a:prstGeom prst="rect">
            <a:avLst/>
          </a:prstGeom>
          <a:noFill/>
        </p:spPr>
      </p:pic>
      <p:pic>
        <p:nvPicPr>
          <p:cNvPr id="331789" name="Picture 13" descr="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7900" y="1916113"/>
            <a:ext cx="112713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17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369050"/>
          </a:xfrm>
          <a:ln w="76200" cmpd="tri">
            <a:solidFill>
              <a:srgbClr val="FFFF00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  <a:latin typeface="Times New Roman" pitchFamily="18" charset="0"/>
              </a:rPr>
              <a:t>ВЫСОКОПРОИЗВОДИТЕЛЬНЫЕ СПОСОБЫ ДУГОВОЙ СВАРКИ ПОКРЫТЫМ ЭЛЕКТРОДОМ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536575"/>
          </a:xfrm>
        </p:spPr>
        <p:txBody>
          <a:bodyPr/>
          <a:lstStyle/>
          <a:p>
            <a:r>
              <a:rPr lang="ru-RU" sz="2500" b="1">
                <a:solidFill>
                  <a:srgbClr val="30FC52"/>
                </a:solidFill>
                <a:latin typeface="Times New Roman" pitchFamily="18" charset="0"/>
              </a:rPr>
              <a:t>Схема использования рациональной разделки кромок</a:t>
            </a:r>
          </a:p>
        </p:txBody>
      </p:sp>
      <p:sp>
        <p:nvSpPr>
          <p:cNvPr id="333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3573463"/>
            <a:ext cx="8540750" cy="431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600" b="1">
                <a:solidFill>
                  <a:srgbClr val="30FC52"/>
                </a:solidFill>
                <a:latin typeface="Times New Roman" pitchFamily="18" charset="0"/>
              </a:rPr>
              <a:t>Способы соединений</a:t>
            </a:r>
          </a:p>
        </p:txBody>
      </p:sp>
      <p:pic>
        <p:nvPicPr>
          <p:cNvPr id="333828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765175"/>
            <a:ext cx="2200275" cy="768350"/>
          </a:xfrm>
          <a:prstGeom prst="rect">
            <a:avLst/>
          </a:prstGeom>
          <a:noFill/>
        </p:spPr>
      </p:pic>
      <p:pic>
        <p:nvPicPr>
          <p:cNvPr id="333829" name="Picture 5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1773238"/>
            <a:ext cx="2189163" cy="742950"/>
          </a:xfrm>
          <a:prstGeom prst="rect">
            <a:avLst/>
          </a:prstGeom>
          <a:noFill/>
        </p:spPr>
      </p:pic>
      <p:pic>
        <p:nvPicPr>
          <p:cNvPr id="333830" name="Picture 6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781300"/>
            <a:ext cx="2212975" cy="669925"/>
          </a:xfrm>
          <a:prstGeom prst="rect">
            <a:avLst/>
          </a:prstGeom>
          <a:noFill/>
        </p:spPr>
      </p:pic>
      <p:pic>
        <p:nvPicPr>
          <p:cNvPr id="333831" name="Picture 7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508500"/>
            <a:ext cx="885825" cy="1296988"/>
          </a:xfrm>
          <a:prstGeom prst="rect">
            <a:avLst/>
          </a:prstGeom>
          <a:noFill/>
        </p:spPr>
      </p:pic>
      <p:pic>
        <p:nvPicPr>
          <p:cNvPr id="333832" name="Picture 8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6250" y="4292600"/>
            <a:ext cx="1030288" cy="1584325"/>
          </a:xfrm>
          <a:prstGeom prst="rect">
            <a:avLst/>
          </a:prstGeom>
          <a:noFill/>
        </p:spPr>
      </p:pic>
      <p:pic>
        <p:nvPicPr>
          <p:cNvPr id="333833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6113" y="4076700"/>
            <a:ext cx="882650" cy="2016125"/>
          </a:xfrm>
          <a:prstGeom prst="rect">
            <a:avLst/>
          </a:prstGeom>
          <a:noFill/>
        </p:spPr>
      </p:pic>
      <p:pic>
        <p:nvPicPr>
          <p:cNvPr id="333834" name="Picture 10" descr="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4508500"/>
            <a:ext cx="1152525" cy="1054100"/>
          </a:xfrm>
          <a:prstGeom prst="rect">
            <a:avLst/>
          </a:prstGeom>
          <a:noFill/>
        </p:spPr>
      </p:pic>
      <p:pic>
        <p:nvPicPr>
          <p:cNvPr id="333835" name="Picture 11" descr="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4738" y="4508500"/>
            <a:ext cx="1020762" cy="1081088"/>
          </a:xfrm>
          <a:prstGeom prst="rect">
            <a:avLst/>
          </a:prstGeom>
          <a:noFill/>
        </p:spPr>
      </p:pic>
      <p:pic>
        <p:nvPicPr>
          <p:cNvPr id="333836" name="Picture 12" descr="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750" y="4508500"/>
            <a:ext cx="1150938" cy="10509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2000"/>
                                        <p:tgtEl>
                                          <p:spTgt spid="3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200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2" dur="20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  <p:bldP spid="333827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 descr="С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3114675" cy="1731963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4125913" cy="679450"/>
          </a:xfrm>
        </p:spPr>
        <p:txBody>
          <a:bodyPr/>
          <a:lstStyle/>
          <a:p>
            <a:r>
              <a:rPr lang="ru-RU" sz="2400" b="1">
                <a:solidFill>
                  <a:srgbClr val="30FC52"/>
                </a:solidFill>
                <a:latin typeface="Times New Roman" pitchFamily="18" charset="0"/>
              </a:rPr>
              <a:t>Схема сварки наклонным электродом</a:t>
            </a:r>
          </a:p>
        </p:txBody>
      </p:sp>
      <p:sp>
        <p:nvSpPr>
          <p:cNvPr id="33485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00563" y="188913"/>
            <a:ext cx="4194175" cy="965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>
                <a:solidFill>
                  <a:srgbClr val="30FC52"/>
                </a:solidFill>
                <a:latin typeface="Times New Roman" pitchFamily="18" charset="0"/>
              </a:rPr>
              <a:t>Схема сварки лежачим электродом</a:t>
            </a:r>
          </a:p>
        </p:txBody>
      </p:sp>
      <p:sp>
        <p:nvSpPr>
          <p:cNvPr id="334853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27088" y="3140075"/>
            <a:ext cx="7223125" cy="7937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30FC52"/>
                </a:solidFill>
                <a:latin typeface="Times New Roman" pitchFamily="18" charset="0"/>
              </a:rPr>
              <a:t>Сварка трёхфазной дугой</a:t>
            </a:r>
          </a:p>
        </p:txBody>
      </p:sp>
      <p:pic>
        <p:nvPicPr>
          <p:cNvPr id="334854" name="Picture 6" descr="С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96975"/>
            <a:ext cx="3960812" cy="1712913"/>
          </a:xfrm>
          <a:prstGeom prst="rect">
            <a:avLst/>
          </a:prstGeom>
          <a:noFill/>
        </p:spPr>
      </p:pic>
      <p:pic>
        <p:nvPicPr>
          <p:cNvPr id="334855" name="Picture 7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33825"/>
            <a:ext cx="3959225" cy="2497138"/>
          </a:xfrm>
          <a:prstGeom prst="rect">
            <a:avLst/>
          </a:prstGeom>
          <a:noFill/>
        </p:spPr>
      </p:pic>
      <p:pic>
        <p:nvPicPr>
          <p:cNvPr id="334856" name="Picture 8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921125"/>
            <a:ext cx="3095625" cy="258445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893175" cy="1641475"/>
          </a:xfrm>
        </p:spPr>
        <p:txBody>
          <a:bodyPr/>
          <a:lstStyle/>
          <a:p>
            <a:r>
              <a:rPr lang="ru-RU">
                <a:solidFill>
                  <a:srgbClr val="1DFF1D"/>
                </a:solidFill>
                <a:latin typeface="Times New Roman" pitchFamily="18" charset="0"/>
              </a:rPr>
              <a:t>Специализированные установки для аргонодуговой сварки</a:t>
            </a:r>
            <a:r>
              <a:rPr lang="ru-RU" sz="2800">
                <a:solidFill>
                  <a:srgbClr val="0066FF"/>
                </a:solidFill>
              </a:rPr>
              <a:t/>
            </a:r>
            <a:br>
              <a:rPr lang="ru-RU" sz="2800">
                <a:solidFill>
                  <a:srgbClr val="0066FF"/>
                </a:solidFill>
              </a:rPr>
            </a:br>
            <a:r>
              <a:rPr lang="ru-RU" sz="2800">
                <a:solidFill>
                  <a:srgbClr val="0066FF"/>
                </a:solidFill>
              </a:rPr>
              <a:t> (ТИР, УДГ, ИПП, АП, ГИД и др.)</a:t>
            </a:r>
          </a:p>
        </p:txBody>
      </p:sp>
      <p:pic>
        <p:nvPicPr>
          <p:cNvPr id="103427" name="Picture 3" descr="Рисунок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2133600"/>
            <a:ext cx="6335712" cy="4248150"/>
          </a:xfrm>
          <a:prstGeom prst="rect">
            <a:avLst/>
          </a:prstGeom>
          <a:noFill/>
        </p:spPr>
      </p:pic>
      <p:pic>
        <p:nvPicPr>
          <p:cNvPr id="103428" name="Picture 4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133600"/>
            <a:ext cx="2206625" cy="429101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30FC52"/>
                </a:solidFill>
                <a:latin typeface="Times New Roman" pitchFamily="18" charset="0"/>
              </a:rPr>
              <a:t>Схема сварки с глубоким проплавлением                 (с опиранием на чехольчик покрытия)</a:t>
            </a:r>
          </a:p>
        </p:txBody>
      </p:sp>
      <p:sp>
        <p:nvSpPr>
          <p:cNvPr id="3358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93725" y="1412875"/>
            <a:ext cx="4194175" cy="24479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Угловых швов</a:t>
            </a:r>
          </a:p>
        </p:txBody>
      </p:sp>
      <p:sp>
        <p:nvSpPr>
          <p:cNvPr id="33587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32363" y="1412875"/>
            <a:ext cx="4194175" cy="47577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Стыковых швов</a:t>
            </a:r>
          </a:p>
          <a:p>
            <a:pPr algn="ctr">
              <a:buFont typeface="Arial" charset="0"/>
              <a:buNone/>
            </a:pPr>
            <a:endParaRPr lang="ru-RU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/>
          </a:p>
          <a:p>
            <a:pPr algn="ctr">
              <a:buFont typeface="Arial" charset="0"/>
              <a:buNone/>
            </a:pPr>
            <a:endParaRPr lang="ru-RU"/>
          </a:p>
          <a:p>
            <a:pPr algn="ctr">
              <a:buFont typeface="Arial" charset="0"/>
              <a:buNone/>
            </a:pPr>
            <a:endParaRPr lang="ru-RU"/>
          </a:p>
          <a:p>
            <a:pPr algn="ctr"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Погружённой дугой</a:t>
            </a:r>
          </a:p>
        </p:txBody>
      </p:sp>
      <p:pic>
        <p:nvPicPr>
          <p:cNvPr id="335877" name="Picture 5" descr="стыковых шв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838" y="1989138"/>
            <a:ext cx="2974975" cy="1822450"/>
          </a:xfrm>
          <a:prstGeom prst="rect">
            <a:avLst/>
          </a:prstGeom>
          <a:noFill/>
        </p:spPr>
      </p:pic>
      <p:pic>
        <p:nvPicPr>
          <p:cNvPr id="335878" name="Picture 6" descr="погружной дуг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4435475"/>
            <a:ext cx="4608512" cy="2233613"/>
          </a:xfrm>
          <a:prstGeom prst="rect">
            <a:avLst/>
          </a:prstGeom>
          <a:noFill/>
        </p:spPr>
      </p:pic>
      <p:pic>
        <p:nvPicPr>
          <p:cNvPr id="335879" name="Picture 7" descr="угловых шв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989138"/>
            <a:ext cx="4103687" cy="1871662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99 0 " pathEditMode="relative" ptsTypes="AA">
                                      <p:cBhvr>
                                        <p:cTn id="50" dur="2000" fill="hold"/>
                                        <p:tgtEl>
                                          <p:spTgt spid="33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/>
      <p:bldP spid="335875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вертикаль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708275"/>
            <a:ext cx="4176712" cy="2309813"/>
          </a:xfrm>
          <a:prstGeom prst="rect">
            <a:avLst/>
          </a:prstGeom>
          <a:noFill/>
        </p:spPr>
      </p:pic>
      <p:sp>
        <p:nvSpPr>
          <p:cNvPr id="3368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79450"/>
          </a:xfrm>
        </p:spPr>
        <p:txBody>
          <a:bodyPr/>
          <a:lstStyle/>
          <a:p>
            <a:r>
              <a:rPr lang="ru-RU" sz="2400" b="1">
                <a:solidFill>
                  <a:srgbClr val="30FC52"/>
                </a:solidFill>
                <a:latin typeface="Times New Roman" pitchFamily="18" charset="0"/>
              </a:rPr>
              <a:t>Схема сварки с глубоким проплавлением                                    (с опиранием на чехольчик покрытия)</a:t>
            </a:r>
          </a:p>
        </p:txBody>
      </p:sp>
      <p:sp>
        <p:nvSpPr>
          <p:cNvPr id="33690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317750" y="981075"/>
            <a:ext cx="4702175" cy="6048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Вертикально</a:t>
            </a:r>
          </a:p>
        </p:txBody>
      </p:sp>
      <p:sp>
        <p:nvSpPr>
          <p:cNvPr id="33690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55875" y="2278063"/>
            <a:ext cx="4194175" cy="41036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Горизонтально</a:t>
            </a:r>
          </a:p>
          <a:p>
            <a:pPr algn="ctr">
              <a:buFont typeface="Arial" charset="0"/>
              <a:buNone/>
            </a:pPr>
            <a:endParaRPr lang="ru-RU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b="1"/>
          </a:p>
          <a:p>
            <a:pPr algn="ctr">
              <a:buFont typeface="Arial" charset="0"/>
              <a:buNone/>
            </a:pPr>
            <a:endParaRPr lang="ru-RU"/>
          </a:p>
          <a:p>
            <a:pPr algn="ctr">
              <a:buFont typeface="Arial" charset="0"/>
              <a:buNone/>
            </a:pPr>
            <a:endParaRPr lang="ru-RU" sz="4400"/>
          </a:p>
          <a:p>
            <a:pPr algn="ctr"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В сварочной ванне</a:t>
            </a:r>
          </a:p>
          <a:p>
            <a:pPr algn="ctr">
              <a:buFont typeface="Arial" charset="0"/>
              <a:buNone/>
            </a:pPr>
            <a:endParaRPr lang="ru-RU"/>
          </a:p>
        </p:txBody>
      </p:sp>
      <p:pic>
        <p:nvPicPr>
          <p:cNvPr id="336902" name="Picture 6" descr="горизонталь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412875"/>
            <a:ext cx="4897438" cy="852488"/>
          </a:xfrm>
          <a:prstGeom prst="rect">
            <a:avLst/>
          </a:prstGeom>
          <a:noFill/>
        </p:spPr>
      </p:pic>
      <p:pic>
        <p:nvPicPr>
          <p:cNvPr id="336903" name="Picture 7" descr="в свар ван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5373688"/>
            <a:ext cx="4597400" cy="123825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6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6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6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/>
      <p:bldP spid="336900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30FC52"/>
                </a:solidFill>
                <a:latin typeface="Times New Roman" pitchFamily="18" charset="0"/>
              </a:rPr>
              <a:t>Устройство бункера для безогарковой сварки</a:t>
            </a:r>
          </a:p>
        </p:txBody>
      </p:sp>
      <p:pic>
        <p:nvPicPr>
          <p:cNvPr id="337923" name="Picture 3" descr="Устройст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484313"/>
            <a:ext cx="4122737" cy="5113337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274638"/>
            <a:ext cx="8507412" cy="6249987"/>
          </a:xfrm>
          <a:ln w="76200">
            <a:solidFill>
              <a:srgbClr val="FF3300"/>
            </a:solidFill>
          </a:ln>
        </p:spPr>
        <p:txBody>
          <a:bodyPr/>
          <a:lstStyle/>
          <a:p>
            <a:r>
              <a:rPr lang="ru-RU" sz="5400" b="1">
                <a:solidFill>
                  <a:srgbClr val="FF3300"/>
                </a:solidFill>
                <a:latin typeface="Times New Roman" pitchFamily="18" charset="0"/>
              </a:rPr>
              <a:t>ТЕХНОЛОГИЯ РУЧНОЙ ДУГОВОЙ НАПЛАВКИ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4175125" cy="2736850"/>
          </a:xfrm>
        </p:spPr>
        <p:txBody>
          <a:bodyPr/>
          <a:lstStyle/>
          <a:p>
            <a:r>
              <a:rPr lang="ru-RU" sz="4000" b="1">
                <a:solidFill>
                  <a:srgbClr val="111111"/>
                </a:solidFill>
                <a:latin typeface="Times New Roman" pitchFamily="18" charset="0"/>
              </a:rPr>
              <a:t>Угольным электродом,</a:t>
            </a:r>
            <a:br>
              <a:rPr lang="ru-RU" sz="4000" b="1">
                <a:solidFill>
                  <a:srgbClr val="111111"/>
                </a:solidFill>
                <a:latin typeface="Times New Roman" pitchFamily="18" charset="0"/>
              </a:rPr>
            </a:br>
            <a:r>
              <a:rPr lang="ru-RU" sz="1800" b="1">
                <a:solidFill>
                  <a:srgbClr val="111111"/>
                </a:solidFill>
                <a:latin typeface="Times New Roman" pitchFamily="18" charset="0"/>
              </a:rPr>
              <a:t>используя порошковые и зернистые смеси, керамику, керамические легирующие флюсы, чугунные опилки (крошку)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363" y="188913"/>
            <a:ext cx="3960812" cy="2808287"/>
          </a:xfrm>
        </p:spPr>
        <p:txBody>
          <a:bodyPr/>
          <a:lstStyle/>
          <a:p>
            <a:pPr marL="1588" indent="14288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solidFill>
                  <a:srgbClr val="111111"/>
                </a:solidFill>
                <a:latin typeface="Times New Roman" pitchFamily="18" charset="0"/>
              </a:rPr>
              <a:t>Вольфрамовым электродом</a:t>
            </a:r>
          </a:p>
          <a:p>
            <a:pPr marL="1588" indent="14288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111111"/>
                </a:solidFill>
                <a:latin typeface="Times New Roman" pitchFamily="18" charset="0"/>
              </a:rPr>
              <a:t> в инертных газах</a:t>
            </a:r>
          </a:p>
          <a:p>
            <a:pPr marL="1588" indent="14288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111111"/>
                </a:solidFill>
                <a:latin typeface="Times New Roman" pitchFamily="18" charset="0"/>
              </a:rPr>
              <a:t>(аргон, гелий и их смеси)</a:t>
            </a:r>
          </a:p>
          <a:p>
            <a:pPr marL="1588" indent="14288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111111"/>
                </a:solidFill>
                <a:latin typeface="Times New Roman" pitchFamily="18" charset="0"/>
              </a:rPr>
              <a:t>с использованием высоколегированной присадочной проволоки</a:t>
            </a:r>
          </a:p>
        </p:txBody>
      </p:sp>
      <p:pic>
        <p:nvPicPr>
          <p:cNvPr id="348164" name="Picture 4" descr="Уголь элек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422650"/>
            <a:ext cx="4608513" cy="3030538"/>
          </a:xfrm>
          <a:prstGeom prst="rect">
            <a:avLst/>
          </a:prstGeom>
          <a:noFill/>
        </p:spPr>
      </p:pic>
      <p:pic>
        <p:nvPicPr>
          <p:cNvPr id="348165" name="Picture 5" descr="Вольфрам элект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429000"/>
            <a:ext cx="3673475" cy="297656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/>
      <p:bldP spid="348163" grpId="0" uiExpand="1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Покрытым электродом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860800"/>
            <a:ext cx="4171950" cy="17287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 графитовые пластины;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2- слой прокаленной буры;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3- слой твердого сплава;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4- наплавленный слой.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938" y="5589588"/>
            <a:ext cx="4038600" cy="7905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Движение электрода</a:t>
            </a:r>
          </a:p>
        </p:txBody>
      </p:sp>
      <p:pic>
        <p:nvPicPr>
          <p:cNvPr id="349189" name="Picture 5" descr="Покрыт элек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3176587" cy="2462212"/>
          </a:xfrm>
          <a:prstGeom prst="rect">
            <a:avLst/>
          </a:prstGeom>
          <a:noFill/>
        </p:spPr>
      </p:pic>
      <p:pic>
        <p:nvPicPr>
          <p:cNvPr id="349190" name="Picture 6" descr="дви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341438"/>
            <a:ext cx="4248150" cy="2408237"/>
          </a:xfrm>
          <a:prstGeom prst="rect">
            <a:avLst/>
          </a:prstGeom>
          <a:noFill/>
        </p:spPr>
      </p:pic>
      <p:pic>
        <p:nvPicPr>
          <p:cNvPr id="349191" name="Picture 7" descr="движ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117975"/>
            <a:ext cx="4248150" cy="2428875"/>
          </a:xfrm>
          <a:prstGeom prst="rect">
            <a:avLst/>
          </a:prstGeom>
          <a:noFill/>
        </p:spPr>
      </p:pic>
      <p:pic>
        <p:nvPicPr>
          <p:cNvPr id="349192" name="Picture 8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2492375"/>
            <a:ext cx="141288" cy="212725"/>
          </a:xfrm>
          <a:prstGeom prst="rect">
            <a:avLst/>
          </a:prstGeom>
          <a:noFill/>
        </p:spPr>
      </p:pic>
      <p:pic>
        <p:nvPicPr>
          <p:cNvPr id="349193" name="Picture 9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2349500"/>
            <a:ext cx="138112" cy="212725"/>
          </a:xfrm>
          <a:prstGeom prst="rect">
            <a:avLst/>
          </a:prstGeom>
          <a:noFill/>
        </p:spPr>
      </p:pic>
      <p:pic>
        <p:nvPicPr>
          <p:cNvPr id="349194" name="Picture 10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2420938"/>
            <a:ext cx="144462" cy="215900"/>
          </a:xfrm>
          <a:prstGeom prst="rect">
            <a:avLst/>
          </a:prstGeom>
          <a:noFill/>
        </p:spPr>
      </p:pic>
      <p:pic>
        <p:nvPicPr>
          <p:cNvPr id="349195" name="Picture 11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3800" y="6453188"/>
            <a:ext cx="112713" cy="2159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24 -0.27292 " pathEditMode="relative" ptsTypes="AA">
                                      <p:cBhvr>
                                        <p:cTn id="28" dur="2000" fill="hold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87338"/>
            <a:ext cx="7777162" cy="504825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Схема наплавки валиков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03350" y="4078288"/>
            <a:ext cx="6408738" cy="50323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Наплавка твёрдыми сплавами</a:t>
            </a:r>
          </a:p>
        </p:txBody>
      </p:sp>
      <p:pic>
        <p:nvPicPr>
          <p:cNvPr id="350212" name="Picture 4" descr="С м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276475"/>
            <a:ext cx="5194300" cy="1420813"/>
          </a:xfrm>
          <a:prstGeom prst="rect">
            <a:avLst/>
          </a:prstGeom>
          <a:noFill/>
        </p:spPr>
      </p:pic>
      <p:pic>
        <p:nvPicPr>
          <p:cNvPr id="350213" name="Picture 5" descr="С большим шаг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969963"/>
            <a:ext cx="5184775" cy="1163637"/>
          </a:xfrm>
          <a:prstGeom prst="rect">
            <a:avLst/>
          </a:prstGeom>
          <a:noFill/>
        </p:spPr>
      </p:pic>
      <p:pic>
        <p:nvPicPr>
          <p:cNvPr id="350214" name="Picture 6" descr="наплавка т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892675"/>
            <a:ext cx="3816350" cy="1344613"/>
          </a:xfrm>
          <a:prstGeom prst="rect">
            <a:avLst/>
          </a:prstGeom>
          <a:noFill/>
        </p:spPr>
      </p:pic>
      <p:sp>
        <p:nvSpPr>
          <p:cNvPr id="3502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37088" y="4972050"/>
            <a:ext cx="4038600" cy="1120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m</a:t>
            </a:r>
            <a:r>
              <a:rPr lang="ru-RU" sz="2400">
                <a:solidFill>
                  <a:schemeClr val="accent1"/>
                </a:solidFill>
              </a:rPr>
              <a:t> – шаг наплавки;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accent1"/>
                </a:solidFill>
              </a:rPr>
              <a:t>Е – ширина шва;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accent1"/>
                </a:solidFill>
              </a:rPr>
              <a:t>h – </a:t>
            </a:r>
            <a:r>
              <a:rPr lang="ru-RU" sz="2400">
                <a:solidFill>
                  <a:schemeClr val="accent1"/>
                </a:solidFill>
              </a:rPr>
              <a:t>глубина проплавления.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50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/>
      <p:bldP spid="350211" grpId="0" build="p"/>
      <p:bldP spid="350215" grpId="0" uiExpand="1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Схема наплавки большей площади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(цифрами указана последовательность заполнения валиков)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213100"/>
            <a:ext cx="7416800" cy="863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Схема наплавки валиков в несколько слоёв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4292600"/>
            <a:ext cx="3178175" cy="1841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1- первый слой</a:t>
            </a: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2- второй слой</a:t>
            </a: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3- третий слой</a:t>
            </a:r>
          </a:p>
        </p:txBody>
      </p:sp>
      <p:pic>
        <p:nvPicPr>
          <p:cNvPr id="351237" name="Picture 5" descr="С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484313"/>
            <a:ext cx="4321175" cy="1565275"/>
          </a:xfrm>
          <a:prstGeom prst="rect">
            <a:avLst/>
          </a:prstGeom>
          <a:noFill/>
        </p:spPr>
      </p:pic>
      <p:pic>
        <p:nvPicPr>
          <p:cNvPr id="351238" name="Picture 6" descr="С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221163"/>
            <a:ext cx="3384550" cy="1876425"/>
          </a:xfrm>
          <a:prstGeom prst="rect">
            <a:avLst/>
          </a:prstGeom>
          <a:noFill/>
        </p:spPr>
      </p:pic>
      <p:pic>
        <p:nvPicPr>
          <p:cNvPr id="351239" name="Picture 7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437063"/>
            <a:ext cx="138112" cy="212725"/>
          </a:xfrm>
          <a:prstGeom prst="rect">
            <a:avLst/>
          </a:prstGeom>
          <a:noFill/>
        </p:spPr>
      </p:pic>
      <p:pic>
        <p:nvPicPr>
          <p:cNvPr id="351240" name="Picture 8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652963"/>
            <a:ext cx="144462" cy="215900"/>
          </a:xfrm>
          <a:prstGeom prst="rect">
            <a:avLst/>
          </a:prstGeom>
          <a:noFill/>
        </p:spPr>
      </p:pic>
      <p:pic>
        <p:nvPicPr>
          <p:cNvPr id="351241" name="Picture 9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4941888"/>
            <a:ext cx="112712" cy="2159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  <p:bldP spid="351235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4114800" cy="1282700"/>
          </a:xfrm>
        </p:spPr>
        <p:txBody>
          <a:bodyPr/>
          <a:lstStyle/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Сжатой дугой</a:t>
            </a:r>
            <a:b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(плазменной струёй) в аргоне порошкообразных зернистых и литых твёрдых сплавов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70475" y="333375"/>
            <a:ext cx="4038600" cy="7921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Схема наплавки цилиндрических поверхностей</a:t>
            </a: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0475" y="3429000"/>
            <a:ext cx="4038600" cy="328453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sz="1600" b="1">
                <a:solidFill>
                  <a:srgbClr val="FFFF00"/>
                </a:solidFill>
              </a:rPr>
              <a:t>Гребёнкой покрытых электродов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1600" b="1">
              <a:solidFill>
                <a:srgbClr val="FFFF00"/>
              </a:solidFill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sz="1600" b="1">
                <a:solidFill>
                  <a:srgbClr val="FFFF00"/>
                </a:solidFill>
              </a:rPr>
              <a:t>Многодуговая наплавка больших деталей несколькими сварщиками</a:t>
            </a:r>
          </a:p>
        </p:txBody>
      </p:sp>
      <p:pic>
        <p:nvPicPr>
          <p:cNvPr id="352261" name="Picture 5" descr="многодуг нап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789363"/>
            <a:ext cx="3095625" cy="2314575"/>
          </a:xfrm>
          <a:prstGeom prst="rect">
            <a:avLst/>
          </a:prstGeom>
          <a:noFill/>
        </p:spPr>
      </p:pic>
      <p:pic>
        <p:nvPicPr>
          <p:cNvPr id="352262" name="Picture 6" descr="Сжат дуг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" y="1628775"/>
            <a:ext cx="3867150" cy="4824413"/>
          </a:xfrm>
          <a:prstGeom prst="rect">
            <a:avLst/>
          </a:prstGeom>
          <a:noFill/>
        </p:spPr>
      </p:pic>
      <p:pic>
        <p:nvPicPr>
          <p:cNvPr id="352263" name="Picture 7" descr="С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052513"/>
            <a:ext cx="3095625" cy="228758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2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2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52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6319837"/>
          </a:xfrm>
          <a:ln w="28575">
            <a:solidFill>
              <a:srgbClr val="30FC52"/>
            </a:solidFill>
          </a:ln>
        </p:spPr>
        <p:txBody>
          <a:bodyPr/>
          <a:lstStyle/>
          <a:p>
            <a:r>
              <a:rPr lang="ru-RU" sz="9600" b="1">
                <a:solidFill>
                  <a:srgbClr val="30FC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Дефекты сварных соединений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5761038"/>
          </a:xfrm>
        </p:spPr>
        <p:txBody>
          <a:bodyPr/>
          <a:lstStyle/>
          <a:p>
            <a:r>
              <a:rPr lang="ru-RU" sz="6500">
                <a:solidFill>
                  <a:srgbClr val="EFF339"/>
                </a:solidFill>
              </a:rPr>
              <a:t>РУЧНАЯ ПЛАЗМЕННАЯ СВАРКА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Внешние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62188" y="765175"/>
            <a:ext cx="4686300" cy="5762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Трещины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662113"/>
            <a:ext cx="3779837" cy="5195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 Продольные</a:t>
            </a:r>
          </a:p>
          <a:p>
            <a:pPr>
              <a:buFont typeface="Wingdings" pitchFamily="2" charset="2"/>
              <a:buNone/>
            </a:pPr>
            <a:endParaRPr lang="ru-RU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 Поперечные</a:t>
            </a:r>
          </a:p>
          <a:p>
            <a:pPr>
              <a:buFont typeface="Wingdings" pitchFamily="2" charset="2"/>
              <a:buNone/>
            </a:pPr>
            <a:endParaRPr lang="ru-RU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3. Разветвление</a:t>
            </a:r>
          </a:p>
          <a:p>
            <a:pPr>
              <a:buFont typeface="Wingdings" pitchFamily="2" charset="2"/>
              <a:buNone/>
            </a:pPr>
            <a:endParaRPr lang="ru-RU" sz="6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4. В зоне термического влияния</a:t>
            </a:r>
          </a:p>
        </p:txBody>
      </p:sp>
      <p:pic>
        <p:nvPicPr>
          <p:cNvPr id="360453" name="Picture 5" descr="взоне тер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073650"/>
            <a:ext cx="4537075" cy="1595438"/>
          </a:xfrm>
          <a:prstGeom prst="rect">
            <a:avLst/>
          </a:prstGeom>
          <a:noFill/>
        </p:spPr>
      </p:pic>
      <p:pic>
        <p:nvPicPr>
          <p:cNvPr id="360454" name="Picture 6" descr="Попере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592388"/>
            <a:ext cx="4608512" cy="981075"/>
          </a:xfrm>
          <a:prstGeom prst="rect">
            <a:avLst/>
          </a:prstGeom>
          <a:noFill/>
        </p:spPr>
      </p:pic>
      <p:pic>
        <p:nvPicPr>
          <p:cNvPr id="360455" name="Picture 7" descr="Продо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341438"/>
            <a:ext cx="4614862" cy="1090612"/>
          </a:xfrm>
          <a:prstGeom prst="rect">
            <a:avLst/>
          </a:prstGeom>
          <a:noFill/>
        </p:spPr>
      </p:pic>
      <p:pic>
        <p:nvPicPr>
          <p:cNvPr id="360456" name="Picture 8" descr="Развет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759200"/>
            <a:ext cx="4645025" cy="110966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0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0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0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Внешние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3717925"/>
            <a:ext cx="5699125" cy="30241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Дефекты формы и размеров шва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Поры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 Цепочки пор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4. Усадочные раковины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5. Шлаковые включения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6. Подрезы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7. Свищ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8. Смещение кромок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9. Вогнутость шва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10. Наплывы</a:t>
            </a:r>
          </a:p>
        </p:txBody>
      </p:sp>
      <p:pic>
        <p:nvPicPr>
          <p:cNvPr id="361476" name="Picture 4" descr="Вогнут корня ш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36838"/>
            <a:ext cx="1341438" cy="652462"/>
          </a:xfrm>
          <a:prstGeom prst="rect">
            <a:avLst/>
          </a:prstGeom>
          <a:noFill/>
        </p:spPr>
      </p:pic>
      <p:pic>
        <p:nvPicPr>
          <p:cNvPr id="361477" name="Picture 5" descr="ДЕФЕКТЫ ФОР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74750"/>
            <a:ext cx="2016125" cy="863600"/>
          </a:xfrm>
          <a:prstGeom prst="rect">
            <a:avLst/>
          </a:prstGeom>
          <a:noFill/>
        </p:spPr>
      </p:pic>
      <p:pic>
        <p:nvPicPr>
          <p:cNvPr id="361478" name="Picture 6" descr="Наплыв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36838"/>
            <a:ext cx="1295400" cy="649287"/>
          </a:xfrm>
          <a:prstGeom prst="rect">
            <a:avLst/>
          </a:prstGeom>
          <a:noFill/>
        </p:spPr>
      </p:pic>
      <p:pic>
        <p:nvPicPr>
          <p:cNvPr id="361479" name="Picture 7" descr="Подрез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1125538"/>
            <a:ext cx="1512888" cy="912812"/>
          </a:xfrm>
          <a:prstGeom prst="rect">
            <a:avLst/>
          </a:prstGeom>
          <a:noFill/>
        </p:spPr>
      </p:pic>
      <p:pic>
        <p:nvPicPr>
          <p:cNvPr id="361480" name="Picture 8" descr="Пор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2443163"/>
            <a:ext cx="2016125" cy="531812"/>
          </a:xfrm>
          <a:prstGeom prst="rect">
            <a:avLst/>
          </a:prstGeom>
          <a:noFill/>
        </p:spPr>
      </p:pic>
      <p:pic>
        <p:nvPicPr>
          <p:cNvPr id="361481" name="Picture 9" descr="Цепочки п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3478213"/>
            <a:ext cx="2016125" cy="541337"/>
          </a:xfrm>
          <a:prstGeom prst="rect">
            <a:avLst/>
          </a:prstGeom>
          <a:noFill/>
        </p:spPr>
      </p:pic>
      <p:pic>
        <p:nvPicPr>
          <p:cNvPr id="361482" name="Picture 10" descr="Свищ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2636838"/>
            <a:ext cx="1584325" cy="688975"/>
          </a:xfrm>
          <a:prstGeom prst="rect">
            <a:avLst/>
          </a:prstGeom>
          <a:noFill/>
        </p:spPr>
      </p:pic>
      <p:pic>
        <p:nvPicPr>
          <p:cNvPr id="361483" name="Picture 11" descr="Смеш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1125538"/>
            <a:ext cx="3168650" cy="881062"/>
          </a:xfrm>
          <a:prstGeom prst="rect">
            <a:avLst/>
          </a:prstGeom>
          <a:noFill/>
        </p:spPr>
      </p:pic>
      <p:pic>
        <p:nvPicPr>
          <p:cNvPr id="361484" name="Picture 12" descr="Усад раковины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4506913"/>
            <a:ext cx="2016125" cy="555625"/>
          </a:xfrm>
          <a:prstGeom prst="rect">
            <a:avLst/>
          </a:prstGeom>
          <a:noFill/>
        </p:spPr>
      </p:pic>
      <p:pic>
        <p:nvPicPr>
          <p:cNvPr id="361485" name="Picture 13" descr="Шлак вкл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313" y="5494338"/>
            <a:ext cx="2016125" cy="598487"/>
          </a:xfrm>
          <a:prstGeom prst="rect">
            <a:avLst/>
          </a:prstGeom>
          <a:noFill/>
        </p:spPr>
      </p:pic>
      <p:pic>
        <p:nvPicPr>
          <p:cNvPr id="361486" name="Picture 14" descr="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913" y="5157788"/>
            <a:ext cx="142875" cy="215900"/>
          </a:xfrm>
          <a:prstGeom prst="rect">
            <a:avLst/>
          </a:prstGeom>
          <a:noFill/>
        </p:spPr>
      </p:pic>
      <p:pic>
        <p:nvPicPr>
          <p:cNvPr id="361487" name="Picture 15" descr="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913" y="6165850"/>
            <a:ext cx="150812" cy="215900"/>
          </a:xfrm>
          <a:prstGeom prst="rect">
            <a:avLst/>
          </a:prstGeom>
          <a:noFill/>
        </p:spPr>
      </p:pic>
      <p:pic>
        <p:nvPicPr>
          <p:cNvPr id="361488" name="Picture 16" descr="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1275" y="2060575"/>
            <a:ext cx="157163" cy="215900"/>
          </a:xfrm>
          <a:prstGeom prst="rect">
            <a:avLst/>
          </a:prstGeom>
          <a:noFill/>
        </p:spPr>
      </p:pic>
      <p:pic>
        <p:nvPicPr>
          <p:cNvPr id="361489" name="Picture 17" descr="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4300" y="3357563"/>
            <a:ext cx="133350" cy="215900"/>
          </a:xfrm>
          <a:prstGeom prst="rect">
            <a:avLst/>
          </a:prstGeom>
          <a:noFill/>
        </p:spPr>
      </p:pic>
      <p:pic>
        <p:nvPicPr>
          <p:cNvPr id="361490" name="Picture 18" descr="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32588" y="2060575"/>
            <a:ext cx="155575" cy="215900"/>
          </a:xfrm>
          <a:prstGeom prst="rect">
            <a:avLst/>
          </a:prstGeom>
          <a:noFill/>
        </p:spPr>
      </p:pic>
      <p:pic>
        <p:nvPicPr>
          <p:cNvPr id="361491" name="Picture 19" descr="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67625" y="3351213"/>
            <a:ext cx="288925" cy="222250"/>
          </a:xfrm>
          <a:prstGeom prst="rect">
            <a:avLst/>
          </a:prstGeom>
          <a:noFill/>
        </p:spPr>
      </p:pic>
      <p:pic>
        <p:nvPicPr>
          <p:cNvPr id="361492" name="Picture 20" descr="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67400" y="3357563"/>
            <a:ext cx="155575" cy="215900"/>
          </a:xfrm>
          <a:prstGeom prst="rect">
            <a:avLst/>
          </a:prstGeom>
          <a:noFill/>
        </p:spPr>
      </p:pic>
      <p:pic>
        <p:nvPicPr>
          <p:cNvPr id="361493" name="Picture 21" descr="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31913" y="4076700"/>
            <a:ext cx="139700" cy="215900"/>
          </a:xfrm>
          <a:prstGeom prst="rect">
            <a:avLst/>
          </a:prstGeom>
          <a:noFill/>
        </p:spPr>
      </p:pic>
      <p:pic>
        <p:nvPicPr>
          <p:cNvPr id="361494" name="Picture 22" descr="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31913" y="3068638"/>
            <a:ext cx="142875" cy="215900"/>
          </a:xfrm>
          <a:prstGeom prst="rect">
            <a:avLst/>
          </a:prstGeom>
          <a:noFill/>
        </p:spPr>
      </p:pic>
      <p:pic>
        <p:nvPicPr>
          <p:cNvPr id="361495" name="Picture 23" descr="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03350" y="2060575"/>
            <a:ext cx="112713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74700"/>
          </a:xfrm>
        </p:spPr>
        <p:txBody>
          <a:bodyPr/>
          <a:lstStyle/>
          <a:p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Внутренние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4365625"/>
            <a:ext cx="4103687" cy="20875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Непровары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Поры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Скрытые наплывы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Трещины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Шлаковые включения</a:t>
            </a:r>
          </a:p>
        </p:txBody>
      </p:sp>
      <p:pic>
        <p:nvPicPr>
          <p:cNvPr id="362500" name="Picture 4" descr="Непров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3956050" cy="1262063"/>
          </a:xfrm>
          <a:prstGeom prst="rect">
            <a:avLst/>
          </a:prstGeom>
          <a:noFill/>
        </p:spPr>
      </p:pic>
      <p:pic>
        <p:nvPicPr>
          <p:cNvPr id="362501" name="Picture 5" descr="П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574925"/>
            <a:ext cx="3959225" cy="2078038"/>
          </a:xfrm>
          <a:prstGeom prst="rect">
            <a:avLst/>
          </a:prstGeom>
          <a:noFill/>
        </p:spPr>
      </p:pic>
      <p:pic>
        <p:nvPicPr>
          <p:cNvPr id="362502" name="Picture 6" descr="Скрыт наплы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957763"/>
            <a:ext cx="3959225" cy="1566862"/>
          </a:xfrm>
          <a:prstGeom prst="rect">
            <a:avLst/>
          </a:prstGeom>
          <a:noFill/>
        </p:spPr>
      </p:pic>
      <p:pic>
        <p:nvPicPr>
          <p:cNvPr id="362503" name="Picture 7" descr="Трещин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981075"/>
            <a:ext cx="3744912" cy="1284288"/>
          </a:xfrm>
          <a:prstGeom prst="rect">
            <a:avLst/>
          </a:prstGeom>
          <a:noFill/>
        </p:spPr>
      </p:pic>
      <p:pic>
        <p:nvPicPr>
          <p:cNvPr id="362504" name="Picture 8" descr="Шла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2852738"/>
            <a:ext cx="3744912" cy="1120775"/>
          </a:xfrm>
          <a:prstGeom prst="rect">
            <a:avLst/>
          </a:prstGeom>
          <a:noFill/>
        </p:spPr>
      </p:pic>
      <p:pic>
        <p:nvPicPr>
          <p:cNvPr id="362505" name="Picture 9" descr="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2349500"/>
            <a:ext cx="142875" cy="215900"/>
          </a:xfrm>
          <a:prstGeom prst="rect">
            <a:avLst/>
          </a:prstGeom>
          <a:noFill/>
        </p:spPr>
      </p:pic>
      <p:pic>
        <p:nvPicPr>
          <p:cNvPr id="362506" name="Picture 10" descr="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4076700"/>
            <a:ext cx="150812" cy="215900"/>
          </a:xfrm>
          <a:prstGeom prst="rect">
            <a:avLst/>
          </a:prstGeom>
          <a:noFill/>
        </p:spPr>
      </p:pic>
      <p:pic>
        <p:nvPicPr>
          <p:cNvPr id="362507" name="Picture 11" descr="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8538" y="5013325"/>
            <a:ext cx="139700" cy="215900"/>
          </a:xfrm>
          <a:prstGeom prst="rect">
            <a:avLst/>
          </a:prstGeom>
          <a:noFill/>
        </p:spPr>
      </p:pic>
      <p:pic>
        <p:nvPicPr>
          <p:cNvPr id="362508" name="Picture 12" descr="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41563" y="3573463"/>
            <a:ext cx="142875" cy="215900"/>
          </a:xfrm>
          <a:prstGeom prst="rect">
            <a:avLst/>
          </a:prstGeom>
          <a:noFill/>
        </p:spPr>
      </p:pic>
      <p:pic>
        <p:nvPicPr>
          <p:cNvPr id="362509" name="Picture 13" descr="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413" y="2276475"/>
            <a:ext cx="112712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2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2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4700"/>
          </a:xfrm>
        </p:spPr>
        <p:txBody>
          <a:bodyPr/>
          <a:lstStyle/>
          <a:p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Сквозные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2475" y="1052513"/>
            <a:ext cx="4186238" cy="52562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Местные несплавления кромок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Прожог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Трещины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Шлаковые включения</a:t>
            </a:r>
          </a:p>
        </p:txBody>
      </p:sp>
      <p:pic>
        <p:nvPicPr>
          <p:cNvPr id="363524" name="Picture 4" descr="Мест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4032250" cy="1074738"/>
          </a:xfrm>
          <a:prstGeom prst="rect">
            <a:avLst/>
          </a:prstGeom>
          <a:noFill/>
        </p:spPr>
      </p:pic>
      <p:pic>
        <p:nvPicPr>
          <p:cNvPr id="363525" name="Picture 5" descr="Про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65388"/>
            <a:ext cx="4032250" cy="1539875"/>
          </a:xfrm>
          <a:prstGeom prst="rect">
            <a:avLst/>
          </a:prstGeom>
          <a:noFill/>
        </p:spPr>
      </p:pic>
      <p:pic>
        <p:nvPicPr>
          <p:cNvPr id="363526" name="Picture 6" descr="Скво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221163"/>
            <a:ext cx="4032250" cy="1008062"/>
          </a:xfrm>
          <a:prstGeom prst="rect">
            <a:avLst/>
          </a:prstGeom>
          <a:noFill/>
        </p:spPr>
      </p:pic>
      <p:pic>
        <p:nvPicPr>
          <p:cNvPr id="363527" name="Picture 7" descr="Шла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414963"/>
            <a:ext cx="3960813" cy="10382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6480175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КОНТРОЛЬ</a:t>
            </a:r>
            <a:r>
              <a:rPr lang="ru-RU" sz="8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80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СВАРНЫХ СОЕДИНЕНИЙ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animBg="1"/>
      <p:bldP spid="372738" grpId="1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Неразрушающие виды и методы контроля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29600" cy="7493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Технический осмотр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включает один метод – внешний осмотр измерение поверхностных и сквозных дефектов</a:t>
            </a:r>
          </a:p>
        </p:txBody>
      </p:sp>
      <p:pic>
        <p:nvPicPr>
          <p:cNvPr id="373764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5408613"/>
            <a:ext cx="2511425" cy="1189037"/>
          </a:xfrm>
          <a:prstGeom prst="rect">
            <a:avLst/>
          </a:prstGeom>
          <a:noFill/>
        </p:spPr>
      </p:pic>
      <p:pic>
        <p:nvPicPr>
          <p:cNvPr id="373765" name="Picture 5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8138" y="1557338"/>
            <a:ext cx="2682875" cy="2232025"/>
          </a:xfrm>
          <a:prstGeom prst="rect">
            <a:avLst/>
          </a:prstGeom>
          <a:noFill/>
        </p:spPr>
      </p:pic>
      <p:pic>
        <p:nvPicPr>
          <p:cNvPr id="373766" name="Picture 6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75" y="3933825"/>
            <a:ext cx="2700338" cy="2566988"/>
          </a:xfrm>
          <a:prstGeom prst="rect">
            <a:avLst/>
          </a:prstGeom>
          <a:noFill/>
        </p:spPr>
      </p:pic>
      <p:pic>
        <p:nvPicPr>
          <p:cNvPr id="373767" name="Picture 7" descr="Рисунок1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6325" y="1557338"/>
            <a:ext cx="2559050" cy="3671887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26988"/>
            <a:ext cx="8229600" cy="1139826"/>
          </a:xfrm>
        </p:spPr>
        <p:txBody>
          <a:bodyPr/>
          <a:lstStyle/>
          <a:p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Неразрушающие виды и методы контроля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1196975"/>
            <a:ext cx="4681537" cy="6477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Радиационный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2133600"/>
            <a:ext cx="2087562" cy="3781425"/>
          </a:xfrm>
        </p:spPr>
        <p:txBody>
          <a:bodyPr/>
          <a:lstStyle/>
          <a:p>
            <a:pPr marL="268288" indent="-268288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 Фотоплёнка</a:t>
            </a:r>
          </a:p>
          <a:p>
            <a:pPr marL="268288" indent="-268288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 Кассета</a:t>
            </a:r>
          </a:p>
          <a:p>
            <a:pPr marL="268288" indent="-268288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3. Экраны</a:t>
            </a:r>
          </a:p>
          <a:p>
            <a:pPr marL="268288" indent="-268288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4. Рентгеновские лучи</a:t>
            </a:r>
          </a:p>
          <a:p>
            <a:pPr marL="268288" indent="-268288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5. Гамма-лучи</a:t>
            </a:r>
          </a:p>
          <a:p>
            <a:pPr marL="268288" indent="-268288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 Рентгеновская трубка</a:t>
            </a:r>
          </a:p>
          <a:p>
            <a:pPr marL="268288" indent="-268288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7. Свинцовый кожух</a:t>
            </a:r>
          </a:p>
          <a:p>
            <a:pPr marL="268288" indent="-268288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 Ампула радиоактивного вещества</a:t>
            </a:r>
          </a:p>
          <a:p>
            <a:pPr marL="268288" indent="-268288"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68288" indent="-268288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Рентгеновскими</a:t>
            </a:r>
          </a:p>
          <a:p>
            <a:pPr marL="268288" indent="-268288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лучами</a:t>
            </a:r>
          </a:p>
          <a:p>
            <a:pPr marL="268288" indent="-268288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Гамма -лучами</a:t>
            </a:r>
          </a:p>
        </p:txBody>
      </p:sp>
      <p:pic>
        <p:nvPicPr>
          <p:cNvPr id="374789" name="Picture 5" descr="Гам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3149600" cy="4032250"/>
          </a:xfrm>
          <a:prstGeom prst="rect">
            <a:avLst/>
          </a:prstGeom>
          <a:noFill/>
        </p:spPr>
      </p:pic>
      <p:pic>
        <p:nvPicPr>
          <p:cNvPr id="374790" name="Picture 6" descr="Ре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5163" y="2060575"/>
            <a:ext cx="3003550" cy="4032250"/>
          </a:xfrm>
          <a:prstGeom prst="rect">
            <a:avLst/>
          </a:prstGeom>
          <a:noFill/>
        </p:spPr>
      </p:pic>
      <p:pic>
        <p:nvPicPr>
          <p:cNvPr id="374792" name="Picture 8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644900"/>
            <a:ext cx="150812" cy="215900"/>
          </a:xfrm>
          <a:prstGeom prst="rect">
            <a:avLst/>
          </a:prstGeom>
          <a:noFill/>
        </p:spPr>
      </p:pic>
      <p:pic>
        <p:nvPicPr>
          <p:cNvPr id="374795" name="Picture 11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2565400"/>
            <a:ext cx="155575" cy="215900"/>
          </a:xfrm>
          <a:prstGeom prst="rect">
            <a:avLst/>
          </a:prstGeom>
          <a:noFill/>
        </p:spPr>
      </p:pic>
      <p:pic>
        <p:nvPicPr>
          <p:cNvPr id="374796" name="Picture 12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550" y="5734050"/>
            <a:ext cx="138113" cy="212725"/>
          </a:xfrm>
          <a:prstGeom prst="rect">
            <a:avLst/>
          </a:prstGeom>
          <a:noFill/>
        </p:spPr>
      </p:pic>
      <p:pic>
        <p:nvPicPr>
          <p:cNvPr id="374797" name="Picture 13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5661025"/>
            <a:ext cx="144462" cy="215900"/>
          </a:xfrm>
          <a:prstGeom prst="rect">
            <a:avLst/>
          </a:prstGeom>
          <a:noFill/>
        </p:spPr>
      </p:pic>
      <p:pic>
        <p:nvPicPr>
          <p:cNvPr id="374798" name="Picture 14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5661025"/>
            <a:ext cx="112712" cy="215900"/>
          </a:xfrm>
          <a:prstGeom prst="rect">
            <a:avLst/>
          </a:prstGeom>
          <a:noFill/>
        </p:spPr>
      </p:pic>
      <p:pic>
        <p:nvPicPr>
          <p:cNvPr id="374799" name="Picture 15" descr="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7763" y="3429000"/>
            <a:ext cx="141287" cy="212725"/>
          </a:xfrm>
          <a:prstGeom prst="rect">
            <a:avLst/>
          </a:prstGeom>
          <a:noFill/>
        </p:spPr>
      </p:pic>
      <p:pic>
        <p:nvPicPr>
          <p:cNvPr id="374801" name="Picture 17" descr="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650" y="3213100"/>
            <a:ext cx="155575" cy="215900"/>
          </a:xfrm>
          <a:prstGeom prst="rect">
            <a:avLst/>
          </a:prstGeom>
          <a:noFill/>
        </p:spPr>
      </p:pic>
      <p:pic>
        <p:nvPicPr>
          <p:cNvPr id="374802" name="Picture 18" descr="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450" y="2420938"/>
            <a:ext cx="134938" cy="215900"/>
          </a:xfrm>
          <a:prstGeom prst="rect">
            <a:avLst/>
          </a:prstGeom>
          <a:noFill/>
        </p:spPr>
      </p:pic>
      <p:pic>
        <p:nvPicPr>
          <p:cNvPr id="374804" name="Picture 20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5805488"/>
            <a:ext cx="138113" cy="212725"/>
          </a:xfrm>
          <a:prstGeom prst="rect">
            <a:avLst/>
          </a:prstGeom>
          <a:noFill/>
        </p:spPr>
      </p:pic>
      <p:pic>
        <p:nvPicPr>
          <p:cNvPr id="374805" name="Picture 21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5805488"/>
            <a:ext cx="144462" cy="215900"/>
          </a:xfrm>
          <a:prstGeom prst="rect">
            <a:avLst/>
          </a:prstGeom>
          <a:noFill/>
        </p:spPr>
      </p:pic>
      <p:pic>
        <p:nvPicPr>
          <p:cNvPr id="374806" name="Picture 22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5805488"/>
            <a:ext cx="112712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4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47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47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931 0.13657 " pathEditMode="relative" ptsTypes="AA">
                                      <p:cBhvr>
                                        <p:cTn id="36" dur="2000" fill="hold"/>
                                        <p:tgtEl>
                                          <p:spTgt spid="374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931 0.13657 " pathEditMode="relative" ptsTypes="AA">
                                      <p:cBhvr>
                                        <p:cTn id="38" dur="2000" fill="hold"/>
                                        <p:tgtEl>
                                          <p:spTgt spid="3747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47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47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931 0.07338 " pathEditMode="relative" ptsTypes="AA">
                                      <p:cBhvr>
                                        <p:cTn id="44" dur="2000" fill="hold"/>
                                        <p:tgtEl>
                                          <p:spTgt spid="3747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/>
      <p:bldP spid="374787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Неразрушающие виды и методы контроля</a:t>
            </a: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Магнитный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8525" y="1125538"/>
            <a:ext cx="7345363" cy="25193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распределения магнитного потока по сечению сварного шва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Без дефекта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дефектом</a:t>
            </a: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Магнитопорошковый метод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3860800"/>
            <a:ext cx="4752975" cy="28082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Запись на ленту: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30FC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сварочное соединение (изделие);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30FC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электромагнит;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30FC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ферромагнитная лента.</a:t>
            </a:r>
          </a:p>
        </p:txBody>
      </p:sp>
      <p:pic>
        <p:nvPicPr>
          <p:cNvPr id="375813" name="Picture 5" descr="без де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44675"/>
            <a:ext cx="3097212" cy="952500"/>
          </a:xfrm>
          <a:prstGeom prst="rect">
            <a:avLst/>
          </a:prstGeom>
          <a:noFill/>
        </p:spPr>
      </p:pic>
      <p:pic>
        <p:nvPicPr>
          <p:cNvPr id="375814" name="Picture 6" descr="С де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844675"/>
            <a:ext cx="2952750" cy="954088"/>
          </a:xfrm>
          <a:prstGeom prst="rect">
            <a:avLst/>
          </a:prstGeom>
          <a:noFill/>
        </p:spPr>
      </p:pic>
      <p:pic>
        <p:nvPicPr>
          <p:cNvPr id="375815" name="Picture 7" descr="Магнитопоро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860800"/>
            <a:ext cx="3090862" cy="2352675"/>
          </a:xfrm>
          <a:prstGeom prst="rect">
            <a:avLst/>
          </a:prstGeom>
          <a:noFill/>
        </p:spPr>
      </p:pic>
      <p:pic>
        <p:nvPicPr>
          <p:cNvPr id="375816" name="Picture 8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149725"/>
            <a:ext cx="138112" cy="212725"/>
          </a:xfrm>
          <a:prstGeom prst="rect">
            <a:avLst/>
          </a:prstGeom>
          <a:noFill/>
        </p:spPr>
      </p:pic>
      <p:pic>
        <p:nvPicPr>
          <p:cNvPr id="375817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4221163"/>
            <a:ext cx="144462" cy="215900"/>
          </a:xfrm>
          <a:prstGeom prst="rect">
            <a:avLst/>
          </a:prstGeom>
          <a:noFill/>
        </p:spPr>
      </p:pic>
      <p:pic>
        <p:nvPicPr>
          <p:cNvPr id="375818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4724400"/>
            <a:ext cx="112712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51 0.17848 " pathEditMode="relative" ptsTypes="AA">
                                      <p:cBhvr>
                                        <p:cTn id="42" dur="20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3151 0.1310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5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5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5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5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75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"/>
                            </p:stCondLst>
                            <p:childTnLst>
                              <p:par>
                                <p:cTn id="10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Неразрушающие виды и методы контроля</a:t>
            </a: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магнитографического метода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5256212" cy="2665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Характер импульсов на экране осциллографа</a:t>
            </a:r>
          </a:p>
          <a:p>
            <a:pPr>
              <a:buFont typeface="Wingdings" pitchFamily="2" charset="2"/>
              <a:buNone/>
            </a:pP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Сварной шов без дефектов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Трещины и непровары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 Шлаковые включения и поры в шве</a:t>
            </a:r>
          </a:p>
          <a:p>
            <a:pPr>
              <a:buFont typeface="Wingdings" pitchFamily="2" charset="2"/>
              <a:buNone/>
            </a:pPr>
            <a:endParaRPr lang="ru-RU" sz="1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4005263"/>
            <a:ext cx="4284662" cy="2592387"/>
          </a:xfrm>
        </p:spPr>
        <p:txBody>
          <a:bodyPr/>
          <a:lstStyle/>
          <a:p>
            <a:pPr marL="263525" indent="-263525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Акустический</a:t>
            </a:r>
          </a:p>
          <a:p>
            <a:pPr marL="263525" indent="-263525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ультразвукового контроля стыкового шва</a:t>
            </a:r>
          </a:p>
          <a:p>
            <a:pPr marL="263525" indent="-263525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Генератор ультразвуковых импульсов</a:t>
            </a:r>
          </a:p>
          <a:p>
            <a:pPr marL="263525" indent="-263525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Пьезокристаллические щупы</a:t>
            </a:r>
          </a:p>
          <a:p>
            <a:pPr marL="263525" indent="-263525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Приёмный усилитель сигналов</a:t>
            </a:r>
          </a:p>
          <a:p>
            <a:pPr marL="263525" indent="-263525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Экран дефектоскопа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76837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330325"/>
            <a:ext cx="2447925" cy="815975"/>
          </a:xfrm>
          <a:prstGeom prst="rect">
            <a:avLst/>
          </a:prstGeom>
          <a:noFill/>
        </p:spPr>
      </p:pic>
      <p:pic>
        <p:nvPicPr>
          <p:cNvPr id="376838" name="Picture 6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232025"/>
            <a:ext cx="2447925" cy="765175"/>
          </a:xfrm>
          <a:prstGeom prst="rect">
            <a:avLst/>
          </a:prstGeom>
          <a:noFill/>
        </p:spPr>
      </p:pic>
      <p:pic>
        <p:nvPicPr>
          <p:cNvPr id="376839" name="Picture 7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105150"/>
            <a:ext cx="2447925" cy="828675"/>
          </a:xfrm>
          <a:prstGeom prst="rect">
            <a:avLst/>
          </a:prstGeom>
          <a:noFill/>
        </p:spPr>
      </p:pic>
      <p:pic>
        <p:nvPicPr>
          <p:cNvPr id="376840" name="Picture 8" descr="Акус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652963"/>
            <a:ext cx="4486275" cy="1901825"/>
          </a:xfrm>
          <a:prstGeom prst="rect">
            <a:avLst/>
          </a:prstGeom>
          <a:noFill/>
        </p:spPr>
      </p:pic>
      <p:pic>
        <p:nvPicPr>
          <p:cNvPr id="376841" name="Picture 9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3429000"/>
            <a:ext cx="138112" cy="212725"/>
          </a:xfrm>
          <a:prstGeom prst="rect">
            <a:avLst/>
          </a:prstGeom>
          <a:noFill/>
        </p:spPr>
      </p:pic>
      <p:pic>
        <p:nvPicPr>
          <p:cNvPr id="376842" name="Picture 10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2492375"/>
            <a:ext cx="144462" cy="215900"/>
          </a:xfrm>
          <a:prstGeom prst="rect">
            <a:avLst/>
          </a:prstGeom>
          <a:noFill/>
        </p:spPr>
      </p:pic>
      <p:pic>
        <p:nvPicPr>
          <p:cNvPr id="376843" name="Picture 11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2813" y="1700213"/>
            <a:ext cx="112712" cy="215900"/>
          </a:xfrm>
          <a:prstGeom prst="rect">
            <a:avLst/>
          </a:prstGeom>
          <a:noFill/>
        </p:spPr>
      </p:pic>
      <p:pic>
        <p:nvPicPr>
          <p:cNvPr id="376844" name="Picture 12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6165850"/>
            <a:ext cx="138113" cy="212725"/>
          </a:xfrm>
          <a:prstGeom prst="rect">
            <a:avLst/>
          </a:prstGeom>
          <a:noFill/>
        </p:spPr>
      </p:pic>
      <p:pic>
        <p:nvPicPr>
          <p:cNvPr id="376845" name="Picture 13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4941888"/>
            <a:ext cx="144462" cy="215900"/>
          </a:xfrm>
          <a:prstGeom prst="rect">
            <a:avLst/>
          </a:prstGeom>
          <a:noFill/>
        </p:spPr>
      </p:pic>
      <p:pic>
        <p:nvPicPr>
          <p:cNvPr id="376846" name="Picture 14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4797425"/>
            <a:ext cx="112712" cy="215900"/>
          </a:xfrm>
          <a:prstGeom prst="rect">
            <a:avLst/>
          </a:prstGeom>
          <a:noFill/>
        </p:spPr>
      </p:pic>
      <p:pic>
        <p:nvPicPr>
          <p:cNvPr id="376847" name="Picture 15" descr="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6238" y="5157788"/>
            <a:ext cx="142875" cy="215900"/>
          </a:xfrm>
          <a:prstGeom prst="rect">
            <a:avLst/>
          </a:prstGeom>
          <a:noFill/>
        </p:spPr>
      </p:pic>
      <p:pic>
        <p:nvPicPr>
          <p:cNvPr id="376848" name="Picture 16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5013325"/>
            <a:ext cx="144462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7257 -0.01042 " pathEditMode="relative" ptsTypes="AA">
                                      <p:cBhvr>
                                        <p:cTn id="82" dur="2000" fill="hold"/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7257 -0.01042 " pathEditMode="relative" ptsTypes="AA">
                                      <p:cBhvr>
                                        <p:cTn id="84" dur="2000" fill="hold"/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10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6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6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6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6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Неразрушающие виды и методы контроля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Течеискание</a:t>
            </a:r>
            <a:b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манометрического метода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08400" y="1700213"/>
            <a:ext cx="5113338" cy="1727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1- Сжатый воздух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2- Аммиак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3- Закрытая конструкция (сосуд)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4- Манометр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5- Бумага или бинт; пропитанный реактивом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6- Запорный кран (клапан) </a:t>
            </a: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4076700"/>
            <a:ext cx="4752975" cy="20542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капиллярной проверки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 Открытая конструкция (бак)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 Сухой меловой раствор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3. Керосин</a:t>
            </a:r>
          </a:p>
        </p:txBody>
      </p:sp>
      <p:pic>
        <p:nvPicPr>
          <p:cNvPr id="377861" name="Picture 5" descr="С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28763"/>
            <a:ext cx="2968625" cy="1828800"/>
          </a:xfrm>
          <a:prstGeom prst="rect">
            <a:avLst/>
          </a:prstGeom>
          <a:noFill/>
        </p:spPr>
      </p:pic>
      <p:pic>
        <p:nvPicPr>
          <p:cNvPr id="377862" name="Picture 6" descr="С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508500"/>
            <a:ext cx="3097212" cy="2012950"/>
          </a:xfrm>
          <a:prstGeom prst="rect">
            <a:avLst/>
          </a:prstGeom>
          <a:noFill/>
        </p:spPr>
      </p:pic>
      <p:pic>
        <p:nvPicPr>
          <p:cNvPr id="377863" name="Picture 7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1916113"/>
            <a:ext cx="138113" cy="212725"/>
          </a:xfrm>
          <a:prstGeom prst="rect">
            <a:avLst/>
          </a:prstGeom>
          <a:noFill/>
        </p:spPr>
      </p:pic>
      <p:pic>
        <p:nvPicPr>
          <p:cNvPr id="377864" name="Picture 8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1844675"/>
            <a:ext cx="144463" cy="215900"/>
          </a:xfrm>
          <a:prstGeom prst="rect">
            <a:avLst/>
          </a:prstGeom>
          <a:noFill/>
        </p:spPr>
      </p:pic>
      <p:pic>
        <p:nvPicPr>
          <p:cNvPr id="377865" name="Picture 9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2205038"/>
            <a:ext cx="112712" cy="215900"/>
          </a:xfrm>
          <a:prstGeom prst="rect">
            <a:avLst/>
          </a:prstGeom>
          <a:noFill/>
        </p:spPr>
      </p:pic>
      <p:pic>
        <p:nvPicPr>
          <p:cNvPr id="377866" name="Picture 10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516563"/>
            <a:ext cx="138112" cy="212725"/>
          </a:xfrm>
          <a:prstGeom prst="rect">
            <a:avLst/>
          </a:prstGeom>
          <a:noFill/>
        </p:spPr>
      </p:pic>
      <p:pic>
        <p:nvPicPr>
          <p:cNvPr id="377867" name="Picture 11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797425"/>
            <a:ext cx="144463" cy="215900"/>
          </a:xfrm>
          <a:prstGeom prst="rect">
            <a:avLst/>
          </a:prstGeom>
          <a:noFill/>
        </p:spPr>
      </p:pic>
      <p:pic>
        <p:nvPicPr>
          <p:cNvPr id="377868" name="Picture 12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4868863"/>
            <a:ext cx="112713" cy="215900"/>
          </a:xfrm>
          <a:prstGeom prst="rect">
            <a:avLst/>
          </a:prstGeom>
          <a:noFill/>
        </p:spPr>
      </p:pic>
      <p:pic>
        <p:nvPicPr>
          <p:cNvPr id="377869" name="Picture 13" descr="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1557338"/>
            <a:ext cx="142875" cy="215900"/>
          </a:xfrm>
          <a:prstGeom prst="rect">
            <a:avLst/>
          </a:prstGeom>
          <a:noFill/>
        </p:spPr>
      </p:pic>
      <p:pic>
        <p:nvPicPr>
          <p:cNvPr id="377870" name="Picture 14" descr="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1916113"/>
            <a:ext cx="150813" cy="215900"/>
          </a:xfrm>
          <a:prstGeom prst="rect">
            <a:avLst/>
          </a:prstGeom>
          <a:noFill/>
        </p:spPr>
      </p:pic>
      <p:pic>
        <p:nvPicPr>
          <p:cNvPr id="377871" name="Picture 15" descr="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1989138"/>
            <a:ext cx="157163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2125 -0.0384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7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7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7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7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ru-RU">
                <a:solidFill>
                  <a:srgbClr val="EFF339"/>
                </a:solidFill>
              </a:rPr>
              <a:t>Плазмотрон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1196975"/>
            <a:ext cx="3455988" cy="5400675"/>
          </a:xfrm>
        </p:spPr>
        <p:txBody>
          <a:bodyPr/>
          <a:lstStyle/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1. Основной металл </a:t>
            </a:r>
            <a:r>
              <a:rPr lang="en-US" sz="1500" b="1">
                <a:latin typeface="Times New Roman" pitchFamily="18" charset="0"/>
              </a:rPr>
              <a:t>(</a:t>
            </a:r>
            <a:r>
              <a:rPr lang="ru-RU" sz="1500" b="1">
                <a:latin typeface="Times New Roman" pitchFamily="18" charset="0"/>
              </a:rPr>
              <a:t>изделие</a:t>
            </a:r>
            <a:r>
              <a:rPr lang="en-US" sz="1500" b="1">
                <a:latin typeface="Times New Roman" pitchFamily="18" charset="0"/>
              </a:rPr>
              <a:t>)</a:t>
            </a:r>
            <a:endParaRPr lang="ru-RU" sz="1500" b="1">
              <a:latin typeface="Times New Roman" pitchFamily="18" charset="0"/>
            </a:endParaRP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2. Сварочная ванна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3. Сжатая дуга (струя)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4. Защитный газ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5. Защитное сопло горелки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6. Рабочее сопло горелки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7. Дежурная малоамперная дуга (вспомогательная)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8. Корпус горелки для плазменной сварки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9. Рабочая ионизационная камера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10. Вольфрамовый (циркониевый) электрод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11. Токопроводящий мундштук (цанга) 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12. Аппаратура управления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13. Осциллятор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14. Источник питания дуги</a:t>
            </a:r>
          </a:p>
          <a:p>
            <a:pPr marL="263525" indent="-263525">
              <a:buFont typeface="Wingdings" pitchFamily="2" charset="2"/>
              <a:buNone/>
              <a:tabLst>
                <a:tab pos="263525" algn="l"/>
              </a:tabLst>
            </a:pPr>
            <a:r>
              <a:rPr lang="ru-RU" sz="1500" b="1">
                <a:latin typeface="Times New Roman" pitchFamily="18" charset="0"/>
              </a:rPr>
              <a:t>15. Реостат для изменения силы тока в дуге</a:t>
            </a:r>
          </a:p>
        </p:txBody>
      </p:sp>
      <p:pic>
        <p:nvPicPr>
          <p:cNvPr id="105476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96975"/>
            <a:ext cx="5113337" cy="5292725"/>
          </a:xfrm>
          <a:prstGeom prst="rect">
            <a:avLst/>
          </a:prstGeom>
          <a:noFill/>
        </p:spPr>
      </p:pic>
      <p:pic>
        <p:nvPicPr>
          <p:cNvPr id="105477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060575"/>
            <a:ext cx="142875" cy="215900"/>
          </a:xfrm>
          <a:prstGeom prst="rect">
            <a:avLst/>
          </a:prstGeom>
          <a:noFill/>
        </p:spPr>
      </p:pic>
      <p:pic>
        <p:nvPicPr>
          <p:cNvPr id="105478" name="Picture 6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349500"/>
            <a:ext cx="150812" cy="215900"/>
          </a:xfrm>
          <a:prstGeom prst="rect">
            <a:avLst/>
          </a:prstGeom>
          <a:noFill/>
        </p:spPr>
      </p:pic>
      <p:pic>
        <p:nvPicPr>
          <p:cNvPr id="105479" name="Picture 7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2636838"/>
            <a:ext cx="157162" cy="215900"/>
          </a:xfrm>
          <a:prstGeom prst="rect">
            <a:avLst/>
          </a:prstGeom>
          <a:noFill/>
        </p:spPr>
      </p:pic>
      <p:pic>
        <p:nvPicPr>
          <p:cNvPr id="105480" name="Picture 8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2924175"/>
            <a:ext cx="133350" cy="215900"/>
          </a:xfrm>
          <a:prstGeom prst="rect">
            <a:avLst/>
          </a:prstGeom>
          <a:noFill/>
        </p:spPr>
      </p:pic>
      <p:pic>
        <p:nvPicPr>
          <p:cNvPr id="105481" name="Picture 9" descr="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163" y="3429000"/>
            <a:ext cx="155575" cy="215900"/>
          </a:xfrm>
          <a:prstGeom prst="rect">
            <a:avLst/>
          </a:prstGeom>
          <a:noFill/>
        </p:spPr>
      </p:pic>
      <p:pic>
        <p:nvPicPr>
          <p:cNvPr id="105482" name="Picture 10" descr="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4221163"/>
            <a:ext cx="288925" cy="222250"/>
          </a:xfrm>
          <a:prstGeom prst="rect">
            <a:avLst/>
          </a:prstGeom>
          <a:noFill/>
        </p:spPr>
      </p:pic>
      <p:pic>
        <p:nvPicPr>
          <p:cNvPr id="105483" name="Picture 11" descr="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4652963"/>
            <a:ext cx="288925" cy="236537"/>
          </a:xfrm>
          <a:prstGeom prst="rect">
            <a:avLst/>
          </a:prstGeom>
          <a:noFill/>
        </p:spPr>
      </p:pic>
      <p:pic>
        <p:nvPicPr>
          <p:cNvPr id="105484" name="Picture 12" descr="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1138" y="5157788"/>
            <a:ext cx="288925" cy="233362"/>
          </a:xfrm>
          <a:prstGeom prst="rect">
            <a:avLst/>
          </a:prstGeom>
          <a:noFill/>
        </p:spPr>
      </p:pic>
      <p:pic>
        <p:nvPicPr>
          <p:cNvPr id="105485" name="Picture 13" descr="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163" y="3860800"/>
            <a:ext cx="155575" cy="215900"/>
          </a:xfrm>
          <a:prstGeom prst="rect">
            <a:avLst/>
          </a:prstGeom>
          <a:noFill/>
        </p:spPr>
      </p:pic>
      <p:pic>
        <p:nvPicPr>
          <p:cNvPr id="105486" name="Picture 14" descr="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163" y="1773238"/>
            <a:ext cx="139700" cy="215900"/>
          </a:xfrm>
          <a:prstGeom prst="rect">
            <a:avLst/>
          </a:prstGeom>
          <a:noFill/>
        </p:spPr>
      </p:pic>
      <p:pic>
        <p:nvPicPr>
          <p:cNvPr id="105487" name="Picture 15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163" y="1484313"/>
            <a:ext cx="142875" cy="215900"/>
          </a:xfrm>
          <a:prstGeom prst="rect">
            <a:avLst/>
          </a:prstGeom>
          <a:noFill/>
        </p:spPr>
      </p:pic>
      <p:pic>
        <p:nvPicPr>
          <p:cNvPr id="105488" name="Picture 16" descr="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64163" y="1196975"/>
            <a:ext cx="112712" cy="215900"/>
          </a:xfrm>
          <a:prstGeom prst="rect">
            <a:avLst/>
          </a:prstGeom>
          <a:noFill/>
        </p:spPr>
      </p:pic>
      <p:pic>
        <p:nvPicPr>
          <p:cNvPr id="105489" name="Picture 17" descr="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92725" y="5445125"/>
            <a:ext cx="288925" cy="217488"/>
          </a:xfrm>
          <a:prstGeom prst="rect">
            <a:avLst/>
          </a:prstGeom>
          <a:noFill/>
        </p:spPr>
      </p:pic>
      <p:pic>
        <p:nvPicPr>
          <p:cNvPr id="105490" name="Picture 18" descr="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92725" y="5735638"/>
            <a:ext cx="287338" cy="214312"/>
          </a:xfrm>
          <a:prstGeom prst="rect">
            <a:avLst/>
          </a:prstGeom>
          <a:noFill/>
        </p:spPr>
      </p:pic>
      <p:pic>
        <p:nvPicPr>
          <p:cNvPr id="105491" name="Picture 19" descr="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92725" y="6015038"/>
            <a:ext cx="287338" cy="22225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6129 0.6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07083 0.525 " pathEditMode="relative" ptsTypes="AA">
                                      <p:cBhvr>
                                        <p:cTn id="46" dur="2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7864 0.45162 " pathEditMode="relative" ptsTypes="AA">
                                      <p:cBhvr>
                                        <p:cTn id="62" dur="2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92593E-6 L -0.09444 0.38843 " pathEditMode="relative" ptsTypes="AA">
                                      <p:cBhvr>
                                        <p:cTn id="78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6 L -0.08663 0.30464 " pathEditMode="relative" ptsTypes="AA">
                                      <p:cBhvr>
                                        <p:cTn id="94" dur="2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08733 0.2152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9392 0.141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5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07407E-6 L -0.07084 -0.08402 " pathEditMode="relative" ptsTypes="AA">
                                      <p:cBhvr>
                                        <p:cTn id="142" dur="2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5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92593E-6 L -0.07084 -0.19953 " pathEditMode="relative" ptsTypes="AA">
                                      <p:cBhvr>
                                        <p:cTn id="158" dur="2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tmFilter="0,0; .5, 1; 1, 1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5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07101 -0.2997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 tmFilter="0,0; .5, 1; 1, 1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5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7101 -0.4055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 tmFilter="0,0; .5, 1; 1, 1"/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600"/>
                            </p:stCondLst>
                            <p:childTnLst>
                              <p:par>
                                <p:cTn id="2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37795 -0.53542 " pathEditMode="relative" ptsTypes="AA">
                                      <p:cBhvr>
                                        <p:cTn id="206" dur="2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 tmFilter="0,0; .5, 1; 1, 1"/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39393 -0.33078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5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5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5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5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 tmFilter="0,0; .5, 1; 1, 1"/>
                                        <p:tgtEl>
                                          <p:spTgt spid="105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50"/>
                            </p:stCondLst>
                            <p:childTnLst>
                              <p:par>
                                <p:cTn id="2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51961 -0.38333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5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05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5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5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 tmFilter="0,0; .5, 1; 1, 1"/>
                                        <p:tgtEl>
                                          <p:spTgt spid="105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200"/>
                            </p:stCondLst>
                            <p:childTnLst>
                              <p:par>
                                <p:cTn id="2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47239 -0.16227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Неразрушающие виды и методы контроля</a:t>
            </a:r>
            <a:b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Течеискание</a:t>
            </a:r>
            <a:br>
              <a:rPr lang="ru-RU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>
                <a:solidFill>
                  <a:srgbClr val="30FC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пузырьковой проверки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628775"/>
            <a:ext cx="4105275" cy="18716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 Сжатый воздух (от сети)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 Газовый редуктор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3. Манометр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4. Кран (клапан)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5. Бак с жидкостью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 Жидкость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7. Закрытая конструкция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0813" y="4005263"/>
            <a:ext cx="5219700" cy="28082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>
                <a:solidFill>
                  <a:srgbClr val="30FC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вакуумной проверки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 Трёхходовой кран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 К вакуумному насосу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3. Органическое стекло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4. Губчатая резина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5. Вакуумная камера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 Мыльный пузырь при обнаружении мест локальных течей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7. Мыльная плёнка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 Открытая или закрытая конструкция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9. Давление атмосферы</a:t>
            </a:r>
          </a:p>
        </p:txBody>
      </p:sp>
      <p:pic>
        <p:nvPicPr>
          <p:cNvPr id="378885" name="Picture 5" descr="С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4103687" cy="1800225"/>
          </a:xfrm>
          <a:prstGeom prst="rect">
            <a:avLst/>
          </a:prstGeom>
          <a:noFill/>
        </p:spPr>
      </p:pic>
      <p:pic>
        <p:nvPicPr>
          <p:cNvPr id="378886" name="Picture 6" descr="Вакуум п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508500"/>
            <a:ext cx="3011488" cy="1809750"/>
          </a:xfrm>
          <a:prstGeom prst="rect">
            <a:avLst/>
          </a:prstGeom>
          <a:noFill/>
        </p:spPr>
      </p:pic>
      <p:pic>
        <p:nvPicPr>
          <p:cNvPr id="378887" name="Picture 7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276475"/>
            <a:ext cx="142875" cy="215900"/>
          </a:xfrm>
          <a:prstGeom prst="rect">
            <a:avLst/>
          </a:prstGeom>
          <a:noFill/>
        </p:spPr>
      </p:pic>
      <p:pic>
        <p:nvPicPr>
          <p:cNvPr id="378888" name="Picture 8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916113"/>
            <a:ext cx="150813" cy="215900"/>
          </a:xfrm>
          <a:prstGeom prst="rect">
            <a:avLst/>
          </a:prstGeom>
          <a:noFill/>
        </p:spPr>
      </p:pic>
      <p:pic>
        <p:nvPicPr>
          <p:cNvPr id="378889" name="Picture 9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1844675"/>
            <a:ext cx="157163" cy="215900"/>
          </a:xfrm>
          <a:prstGeom prst="rect">
            <a:avLst/>
          </a:prstGeom>
          <a:noFill/>
        </p:spPr>
      </p:pic>
      <p:pic>
        <p:nvPicPr>
          <p:cNvPr id="378890" name="Picture 10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3141663"/>
            <a:ext cx="133350" cy="215900"/>
          </a:xfrm>
          <a:prstGeom prst="rect">
            <a:avLst/>
          </a:prstGeom>
          <a:noFill/>
        </p:spPr>
      </p:pic>
      <p:pic>
        <p:nvPicPr>
          <p:cNvPr id="378891" name="Picture 11" descr="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3" y="2060575"/>
            <a:ext cx="139700" cy="215900"/>
          </a:xfrm>
          <a:prstGeom prst="rect">
            <a:avLst/>
          </a:prstGeom>
          <a:noFill/>
        </p:spPr>
      </p:pic>
      <p:pic>
        <p:nvPicPr>
          <p:cNvPr id="378892" name="Picture 12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913" y="1989138"/>
            <a:ext cx="142875" cy="215900"/>
          </a:xfrm>
          <a:prstGeom prst="rect">
            <a:avLst/>
          </a:prstGeom>
          <a:noFill/>
        </p:spPr>
      </p:pic>
      <p:pic>
        <p:nvPicPr>
          <p:cNvPr id="378893" name="Picture 13" descr="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0113" y="2060575"/>
            <a:ext cx="112712" cy="215900"/>
          </a:xfrm>
          <a:prstGeom prst="rect">
            <a:avLst/>
          </a:prstGeom>
          <a:noFill/>
        </p:spPr>
      </p:pic>
      <p:pic>
        <p:nvPicPr>
          <p:cNvPr id="378894" name="Picture 14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5300663"/>
            <a:ext cx="142875" cy="215900"/>
          </a:xfrm>
          <a:prstGeom prst="rect">
            <a:avLst/>
          </a:prstGeom>
          <a:noFill/>
        </p:spPr>
      </p:pic>
      <p:pic>
        <p:nvPicPr>
          <p:cNvPr id="378895" name="Picture 15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5661025"/>
            <a:ext cx="150812" cy="215900"/>
          </a:xfrm>
          <a:prstGeom prst="rect">
            <a:avLst/>
          </a:prstGeom>
          <a:noFill/>
        </p:spPr>
      </p:pic>
      <p:pic>
        <p:nvPicPr>
          <p:cNvPr id="378896" name="Picture 16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5661025"/>
            <a:ext cx="157162" cy="215900"/>
          </a:xfrm>
          <a:prstGeom prst="rect">
            <a:avLst/>
          </a:prstGeom>
          <a:noFill/>
        </p:spPr>
      </p:pic>
      <p:pic>
        <p:nvPicPr>
          <p:cNvPr id="378897" name="Picture 17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5661025"/>
            <a:ext cx="133350" cy="215900"/>
          </a:xfrm>
          <a:prstGeom prst="rect">
            <a:avLst/>
          </a:prstGeom>
          <a:noFill/>
        </p:spPr>
      </p:pic>
      <p:pic>
        <p:nvPicPr>
          <p:cNvPr id="378898" name="Picture 18" descr="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6238" y="5013325"/>
            <a:ext cx="139700" cy="215900"/>
          </a:xfrm>
          <a:prstGeom prst="rect">
            <a:avLst/>
          </a:prstGeom>
          <a:noFill/>
        </p:spPr>
      </p:pic>
      <p:pic>
        <p:nvPicPr>
          <p:cNvPr id="378899" name="Picture 1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4797425"/>
            <a:ext cx="142875" cy="215900"/>
          </a:xfrm>
          <a:prstGeom prst="rect">
            <a:avLst/>
          </a:prstGeom>
          <a:noFill/>
        </p:spPr>
      </p:pic>
      <p:pic>
        <p:nvPicPr>
          <p:cNvPr id="378900" name="Picture 20" descr="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313" y="4581525"/>
            <a:ext cx="112712" cy="215900"/>
          </a:xfrm>
          <a:prstGeom prst="rect">
            <a:avLst/>
          </a:prstGeom>
          <a:noFill/>
        </p:spPr>
      </p:pic>
      <p:pic>
        <p:nvPicPr>
          <p:cNvPr id="378901" name="Picture 21" descr="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088" y="5445125"/>
            <a:ext cx="155575" cy="215900"/>
          </a:xfrm>
          <a:prstGeom prst="rect">
            <a:avLst/>
          </a:prstGeom>
          <a:noFill/>
        </p:spPr>
      </p:pic>
      <p:pic>
        <p:nvPicPr>
          <p:cNvPr id="378902" name="Picture 22" descr="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813" y="4941888"/>
            <a:ext cx="155575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28 -0.03148 " pathEditMode="relative" ptsTypes="AA">
                                      <p:cBhvr>
                                        <p:cTn id="111" dur="2000" fill="hold"/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8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8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8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78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78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78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78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78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788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788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78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78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Неразрушающие виды и методы контроля</a:t>
            </a:r>
            <a:b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Течеискание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8424862" cy="8651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30FC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Схема установки для контроля газоаналитическим методом с помощью гелиевого течеискателя</a:t>
            </a:r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46788" y="2492375"/>
            <a:ext cx="3097212" cy="41767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1. Гелиевый течеискатель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2. Шуп-улавливатель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3. Закрытая сварная конструкция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4. Вакуумметр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5. Клапаны краны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6. Газовый редуктор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7. Баллон с гелием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8. Вакуумный насос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79909" name="Picture 5" descr="С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349500"/>
            <a:ext cx="5688012" cy="3743325"/>
          </a:xfrm>
          <a:prstGeom prst="rect">
            <a:avLst/>
          </a:prstGeom>
          <a:noFill/>
        </p:spPr>
      </p:pic>
      <p:pic>
        <p:nvPicPr>
          <p:cNvPr id="379910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708275"/>
            <a:ext cx="142875" cy="215900"/>
          </a:xfrm>
          <a:prstGeom prst="rect">
            <a:avLst/>
          </a:prstGeom>
          <a:noFill/>
        </p:spPr>
      </p:pic>
      <p:pic>
        <p:nvPicPr>
          <p:cNvPr id="379911" name="Picture 7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068638"/>
            <a:ext cx="150813" cy="215900"/>
          </a:xfrm>
          <a:prstGeom prst="rect">
            <a:avLst/>
          </a:prstGeom>
          <a:noFill/>
        </p:spPr>
      </p:pic>
      <p:pic>
        <p:nvPicPr>
          <p:cNvPr id="379912" name="Picture 8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3644900"/>
            <a:ext cx="157162" cy="215900"/>
          </a:xfrm>
          <a:prstGeom prst="rect">
            <a:avLst/>
          </a:prstGeom>
          <a:noFill/>
        </p:spPr>
      </p:pic>
      <p:pic>
        <p:nvPicPr>
          <p:cNvPr id="379913" name="Picture 9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4437063"/>
            <a:ext cx="133350" cy="215900"/>
          </a:xfrm>
          <a:prstGeom prst="rect">
            <a:avLst/>
          </a:prstGeom>
          <a:noFill/>
        </p:spPr>
      </p:pic>
      <p:pic>
        <p:nvPicPr>
          <p:cNvPr id="379914" name="Picture 10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3429000"/>
            <a:ext cx="139700" cy="215900"/>
          </a:xfrm>
          <a:prstGeom prst="rect">
            <a:avLst/>
          </a:prstGeom>
          <a:noFill/>
        </p:spPr>
      </p:pic>
      <p:pic>
        <p:nvPicPr>
          <p:cNvPr id="379915" name="Picture 11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3068638"/>
            <a:ext cx="142875" cy="215900"/>
          </a:xfrm>
          <a:prstGeom prst="rect">
            <a:avLst/>
          </a:prstGeom>
          <a:noFill/>
        </p:spPr>
      </p:pic>
      <p:pic>
        <p:nvPicPr>
          <p:cNvPr id="379916" name="Picture 12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350" y="2852738"/>
            <a:ext cx="112713" cy="215900"/>
          </a:xfrm>
          <a:prstGeom prst="rect">
            <a:avLst/>
          </a:prstGeom>
          <a:noFill/>
        </p:spPr>
      </p:pic>
      <p:pic>
        <p:nvPicPr>
          <p:cNvPr id="379917" name="Picture 13" descr="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838" y="4437063"/>
            <a:ext cx="155575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9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9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9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9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9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9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9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9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6" grpId="0"/>
      <p:bldP spid="379907" grpId="0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Разрушающие методы контроля</a:t>
            </a:r>
            <a:r>
              <a:rPr lang="ru-RU" sz="4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br>
              <a:rPr lang="ru-RU" sz="4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>
                <a:solidFill>
                  <a:srgbClr val="30FC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Схема механических испытаний сварных соединений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221163"/>
            <a:ext cx="8291513" cy="6477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Круглые образцы до и после испытаний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557338"/>
            <a:ext cx="8682038" cy="7921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Схема вырезки плоских образцов</a:t>
            </a:r>
          </a:p>
        </p:txBody>
      </p:sp>
      <p:pic>
        <p:nvPicPr>
          <p:cNvPr id="380933" name="Picture 5" descr="после ис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0" y="4941888"/>
            <a:ext cx="3881438" cy="1149350"/>
          </a:xfrm>
          <a:prstGeom prst="rect">
            <a:avLst/>
          </a:prstGeom>
          <a:noFill/>
        </p:spPr>
      </p:pic>
      <p:pic>
        <p:nvPicPr>
          <p:cNvPr id="380934" name="Picture 6" descr="до ис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941888"/>
            <a:ext cx="3744912" cy="1154112"/>
          </a:xfrm>
          <a:prstGeom prst="rect">
            <a:avLst/>
          </a:prstGeom>
          <a:noFill/>
        </p:spPr>
      </p:pic>
      <p:pic>
        <p:nvPicPr>
          <p:cNvPr id="380935" name="Picture 7" descr="Сх вырезки плос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136775"/>
            <a:ext cx="2736850" cy="201295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3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3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/>
      <p:bldP spid="380931" grpId="0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Разрушающие методы контроля</a:t>
            </a:r>
            <a:b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 расположения образцов для определения механических свойств по макрошлифу сварного соединения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9338" y="1196975"/>
            <a:ext cx="4284662" cy="23336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 На ударную вязкость вдоль кристаллитов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 Поперёк кристаллитов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3. На участке перегрева зоны термического влияния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4. Круглые образцы для определения прочности швов при растяжении</a:t>
            </a: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3860800"/>
            <a:ext cx="4033837" cy="22701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измерения твердости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А. по бринеллю – вдавливанием стального шарика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Б. пороквеллю – вдавливанием алмазного конуса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В. По виккерсу – вдавливанием алмазной пирамиды</a:t>
            </a:r>
          </a:p>
        </p:txBody>
      </p:sp>
      <p:pic>
        <p:nvPicPr>
          <p:cNvPr id="381957" name="Picture 5" descr="Выбор рас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25538"/>
            <a:ext cx="4176713" cy="2363787"/>
          </a:xfrm>
          <a:prstGeom prst="rect">
            <a:avLst/>
          </a:prstGeom>
          <a:noFill/>
        </p:spPr>
      </p:pic>
      <p:pic>
        <p:nvPicPr>
          <p:cNvPr id="381958" name="Picture 6" descr="Сх и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149725"/>
            <a:ext cx="4176712" cy="2159000"/>
          </a:xfrm>
          <a:prstGeom prst="rect">
            <a:avLst/>
          </a:prstGeom>
          <a:noFill/>
        </p:spPr>
      </p:pic>
      <p:pic>
        <p:nvPicPr>
          <p:cNvPr id="381959" name="Picture 7" descr="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5949950"/>
            <a:ext cx="257175" cy="257175"/>
          </a:xfrm>
          <a:prstGeom prst="rect">
            <a:avLst/>
          </a:prstGeom>
          <a:noFill/>
        </p:spPr>
      </p:pic>
      <p:pic>
        <p:nvPicPr>
          <p:cNvPr id="381960" name="Picture 8" descr="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5949950"/>
            <a:ext cx="219075" cy="228600"/>
          </a:xfrm>
          <a:prstGeom prst="rect">
            <a:avLst/>
          </a:prstGeom>
          <a:noFill/>
        </p:spPr>
      </p:pic>
      <p:pic>
        <p:nvPicPr>
          <p:cNvPr id="381961" name="Picture 9" descr="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5805488"/>
            <a:ext cx="200025" cy="209550"/>
          </a:xfrm>
          <a:prstGeom prst="rect">
            <a:avLst/>
          </a:prstGeom>
          <a:noFill/>
        </p:spPr>
      </p:pic>
      <p:pic>
        <p:nvPicPr>
          <p:cNvPr id="381962" name="Picture 10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150" y="1341438"/>
            <a:ext cx="138113" cy="212725"/>
          </a:xfrm>
          <a:prstGeom prst="rect">
            <a:avLst/>
          </a:prstGeom>
          <a:noFill/>
        </p:spPr>
      </p:pic>
      <p:pic>
        <p:nvPicPr>
          <p:cNvPr id="381963" name="Picture 11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6238" y="1484313"/>
            <a:ext cx="144462" cy="215900"/>
          </a:xfrm>
          <a:prstGeom prst="rect">
            <a:avLst/>
          </a:prstGeom>
          <a:noFill/>
        </p:spPr>
      </p:pic>
      <p:pic>
        <p:nvPicPr>
          <p:cNvPr id="381964" name="Picture 12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875" y="2060575"/>
            <a:ext cx="112713" cy="215900"/>
          </a:xfrm>
          <a:prstGeom prst="rect">
            <a:avLst/>
          </a:prstGeom>
          <a:noFill/>
        </p:spPr>
      </p:pic>
      <p:pic>
        <p:nvPicPr>
          <p:cNvPr id="381965" name="Picture 13" descr="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975" y="2636838"/>
            <a:ext cx="142875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8 -0.02107 " pathEditMode="relative" ptsTypes="AA">
                                      <p:cBhvr>
                                        <p:cTn id="79" dur="2000" fill="hold"/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Разрушающие методы контроля</a:t>
            </a:r>
            <a:b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052513"/>
            <a:ext cx="6707187" cy="3587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Замер твёрдости в сварных соединениях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36513" y="4076700"/>
            <a:ext cx="9144001" cy="3587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испытаний готовых образцов с помощью коррозии</a:t>
            </a:r>
          </a:p>
        </p:txBody>
      </p:sp>
      <p:pic>
        <p:nvPicPr>
          <p:cNvPr id="382981" name="Picture 5" descr="С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579938"/>
            <a:ext cx="4897437" cy="2079625"/>
          </a:xfrm>
          <a:prstGeom prst="rect">
            <a:avLst/>
          </a:prstGeom>
          <a:noFill/>
        </p:spPr>
      </p:pic>
      <p:pic>
        <p:nvPicPr>
          <p:cNvPr id="382982" name="Picture 6" descr="Замер твёр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557338"/>
            <a:ext cx="4897437" cy="23241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/>
      <p:bldP spid="382979" grpId="0" build="p"/>
      <p:bldP spid="38298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EFF339"/>
                </a:solidFill>
                <a:latin typeface="Times New Roman" pitchFamily="18" charset="0"/>
              </a:rPr>
              <a:t>Схемы процессов плазменной сварки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876925"/>
            <a:ext cx="4038600" cy="6477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chemeClr val="bg2"/>
                </a:solidFill>
                <a:latin typeface="Verdana" pitchFamily="34" charset="0"/>
              </a:rPr>
              <a:t>Сжатой дугой прямого действия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1550" y="5805488"/>
            <a:ext cx="4038600" cy="98107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chemeClr val="bg2"/>
                </a:solidFill>
                <a:latin typeface="Verdana" pitchFamily="34" charset="0"/>
              </a:rPr>
              <a:t>Сжатой дугой косвенного действия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chemeClr val="bg2"/>
                </a:solidFill>
                <a:latin typeface="Verdana" pitchFamily="34" charset="0"/>
              </a:rPr>
              <a:t>(плазменной струей)</a:t>
            </a:r>
          </a:p>
        </p:txBody>
      </p:sp>
      <p:pic>
        <p:nvPicPr>
          <p:cNvPr id="106501" name="Picture 5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4249738" cy="4098925"/>
          </a:xfrm>
          <a:prstGeom prst="rect">
            <a:avLst/>
          </a:prstGeom>
          <a:noFill/>
        </p:spPr>
      </p:pic>
      <p:pic>
        <p:nvPicPr>
          <p:cNvPr id="106502" name="Picture 6" descr="Рисун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28775"/>
            <a:ext cx="4321175" cy="41148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  <p:bldP spid="10650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6337300"/>
          </a:xfrm>
          <a:ln>
            <a:pattFill prst="wdDnDiag">
              <a:fgClr>
                <a:schemeClr val="tx1"/>
              </a:fgClr>
              <a:bgClr>
                <a:schemeClr val="tx1"/>
              </a:bgClr>
            </a:pattFill>
          </a:ln>
        </p:spPr>
        <p:txBody>
          <a:bodyPr/>
          <a:lstStyle/>
          <a:p>
            <a:r>
              <a:rPr lang="ru-RU" sz="8000">
                <a:solidFill>
                  <a:srgbClr val="B7F44A"/>
                </a:solidFill>
                <a:latin typeface="Times New Roman" pitchFamily="18" charset="0"/>
              </a:rPr>
              <a:t>СВАРНЫЕ СОЕДИНЕНИЯ</a:t>
            </a:r>
            <a:r>
              <a:rPr lang="ru-RU">
                <a:solidFill>
                  <a:srgbClr val="B7F44A"/>
                </a:solidFill>
                <a:latin typeface="Times New Roman" pitchFamily="18" charset="0"/>
              </a:rPr>
              <a:t/>
            </a:r>
            <a:br>
              <a:rPr lang="ru-RU">
                <a:solidFill>
                  <a:srgbClr val="B7F44A"/>
                </a:solidFill>
                <a:latin typeface="Times New Roman" pitchFamily="18" charset="0"/>
              </a:rPr>
            </a:br>
            <a:r>
              <a:rPr lang="ru-RU" sz="2800">
                <a:solidFill>
                  <a:srgbClr val="B7F44A"/>
                </a:solidFill>
                <a:latin typeface="Times New Roman" pitchFamily="18" charset="0"/>
              </a:rPr>
              <a:t/>
            </a:r>
            <a:br>
              <a:rPr lang="ru-RU" sz="2800">
                <a:solidFill>
                  <a:srgbClr val="B7F44A"/>
                </a:solidFill>
                <a:latin typeface="Times New Roman" pitchFamily="18" charset="0"/>
              </a:rPr>
            </a:br>
            <a:r>
              <a:rPr lang="ru-RU" sz="2800">
                <a:solidFill>
                  <a:srgbClr val="B7F44A"/>
                </a:solidFill>
                <a:latin typeface="Times New Roman" pitchFamily="18" charset="0"/>
              </a:rPr>
              <a:t>(НЕРАЗЬЁМНЫЕ, ВЫПОЛНЕННЫЕ СВАРКОЙ)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353425" cy="1143000"/>
          </a:xfrm>
        </p:spPr>
        <p:txBody>
          <a:bodyPr/>
          <a:lstStyle/>
          <a:p>
            <a:r>
              <a:rPr lang="ru-RU" sz="4000">
                <a:solidFill>
                  <a:srgbClr val="B7F44A"/>
                </a:solidFill>
              </a:rPr>
              <a:t>Условное обозначение соединений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038600" cy="53006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>
                <a:solidFill>
                  <a:srgbClr val="B7F44A"/>
                </a:solidFill>
              </a:rPr>
              <a:t>Сварное соединение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>
                <a:latin typeface="Times New Roman" pitchFamily="18" charset="0"/>
              </a:rPr>
              <a:t>Стыковое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557338"/>
            <a:ext cx="4321175" cy="4751387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/>
              <a:t>Условное обозначение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32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32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32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32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32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32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32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320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/>
              <a:t>Стыковое – С1…С45</a:t>
            </a:r>
          </a:p>
        </p:txBody>
      </p:sp>
      <p:pic>
        <p:nvPicPr>
          <p:cNvPr id="112645" name="Picture 5" descr="Рисунок1 (стыково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349500"/>
            <a:ext cx="3600450" cy="3097213"/>
          </a:xfrm>
          <a:prstGeom prst="rect">
            <a:avLst/>
          </a:prstGeom>
          <a:noFill/>
        </p:spPr>
      </p:pic>
      <p:pic>
        <p:nvPicPr>
          <p:cNvPr id="112646" name="Picture 6" descr="Рисунок6 (стыковое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349500"/>
            <a:ext cx="3384550" cy="309721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2.25434E-6 L -0.00017 -0.067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26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2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248 " pathEditMode="relative" ptsTypes="AA">
                                      <p:cBhvr>
                                        <p:cTn id="51" dur="2000" fill="hold"/>
                                        <p:tgtEl>
                                          <p:spTgt spid="112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229600" cy="1143000"/>
          </a:xfrm>
        </p:spPr>
        <p:txBody>
          <a:bodyPr/>
          <a:lstStyle/>
          <a:p>
            <a:r>
              <a:rPr lang="ru-RU" sz="7500" b="1">
                <a:solidFill>
                  <a:srgbClr val="FF99CC"/>
                </a:solidFill>
                <a:latin typeface="Algerian" pitchFamily="82" charset="0"/>
              </a:rPr>
              <a:t>ВИДЫ СВАРКИ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271963"/>
            <a:ext cx="8226425" cy="11477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деление по физическим признакам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  <p:bldP spid="21507" grpId="0" build="p"/>
      <p:bldP spid="21507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B7F44A"/>
                </a:solidFill>
              </a:rPr>
              <a:t>Условное обозначение соединений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038600" cy="5257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>
                <a:solidFill>
                  <a:srgbClr val="B7F44A"/>
                </a:solidFill>
              </a:rPr>
              <a:t>Сварное соединение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6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/>
              <a:t>Угловое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/>
              <a:t>Условное обозначение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ru-RU" sz="1400" b="1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ru-RU" sz="1400" b="1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ru-RU" sz="1400" b="1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/>
              <a:t>Угловое – У1…У10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</p:txBody>
      </p:sp>
      <p:pic>
        <p:nvPicPr>
          <p:cNvPr id="113669" name="Picture 5" descr="Рисунок2 (углово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3671887" cy="3529013"/>
          </a:xfrm>
          <a:prstGeom prst="rect">
            <a:avLst/>
          </a:prstGeom>
          <a:noFill/>
        </p:spPr>
      </p:pic>
      <p:pic>
        <p:nvPicPr>
          <p:cNvPr id="113670" name="Picture 6" descr="Рисунок7 (угловое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133600"/>
            <a:ext cx="3743325" cy="35274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249 " pathEditMode="relative" ptsTypes="AA">
                                      <p:cBhvr>
                                        <p:cTn id="25" dur="2000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36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6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6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-0.05225 " pathEditMode="relative" ptsTypes="AA">
                                      <p:cBhvr>
                                        <p:cTn id="44" dur="2000" fill="hold"/>
                                        <p:tgtEl>
                                          <p:spTgt spid="1136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B7F44A"/>
                </a:solidFill>
              </a:rPr>
              <a:t>Условное обозначение соединений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38600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>
                <a:solidFill>
                  <a:srgbClr val="B7F44A"/>
                </a:solidFill>
              </a:rPr>
              <a:t>Сварное соединение</a:t>
            </a:r>
          </a:p>
          <a:p>
            <a:pPr>
              <a:buFont typeface="Wingdings" pitchFamily="2" charset="2"/>
              <a:buNone/>
            </a:pPr>
            <a:endParaRPr lang="ru-RU" sz="3200" b="1">
              <a:solidFill>
                <a:srgbClr val="B7F44A"/>
              </a:solidFill>
            </a:endParaRP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 algn="ctr">
              <a:buFont typeface="Wingdings" pitchFamily="2" charset="2"/>
              <a:buNone/>
            </a:pPr>
            <a:r>
              <a:rPr lang="ru-RU" sz="3200" b="1"/>
              <a:t>Тавровое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495800" cy="49244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/>
              <a:t>Условное обозначение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/>
              <a:t>Тавровое – Т1…Т9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/>
          </a:p>
        </p:txBody>
      </p:sp>
      <p:pic>
        <p:nvPicPr>
          <p:cNvPr id="114693" name="Picture 5" descr="Рисунок3 (таврово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89138"/>
            <a:ext cx="3816350" cy="3311525"/>
          </a:xfrm>
          <a:prstGeom prst="rect">
            <a:avLst/>
          </a:prstGeom>
          <a:noFill/>
        </p:spPr>
      </p:pic>
      <p:pic>
        <p:nvPicPr>
          <p:cNvPr id="114694" name="Picture 6" descr="Рисунок8 (тавровое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288" y="1989138"/>
            <a:ext cx="3311525" cy="33115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352 " pathEditMode="relative" ptsTypes="AA">
                                      <p:cBhvr>
                                        <p:cTn id="28" dur="2000" fill="hold"/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6358E-6 L -0.00209 -0.070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46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B7F44A"/>
                </a:solidFill>
              </a:rPr>
              <a:t>Условное обозначение соединений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12888"/>
            <a:ext cx="4183063" cy="5229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>
                <a:solidFill>
                  <a:srgbClr val="B7F44A"/>
                </a:solidFill>
              </a:rPr>
              <a:t>Сварное соединение</a:t>
            </a:r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 algn="ctr">
              <a:buFont typeface="Wingdings" pitchFamily="2" charset="2"/>
              <a:buNone/>
            </a:pPr>
            <a:r>
              <a:rPr lang="ru-RU" sz="3200" b="1"/>
              <a:t>Нахлёстное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8513" y="1484313"/>
            <a:ext cx="4572000" cy="5040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/>
              <a:t>Условное обозначение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endParaRPr lang="ru-RU" sz="2000"/>
          </a:p>
          <a:p>
            <a:pPr algn="ctr">
              <a:buFont typeface="Wingdings" pitchFamily="2" charset="2"/>
              <a:buNone/>
            </a:pPr>
            <a:r>
              <a:rPr lang="ru-RU" sz="3200" b="1"/>
              <a:t>Нахлёстное – Н1…Н2</a:t>
            </a:r>
          </a:p>
        </p:txBody>
      </p:sp>
      <p:pic>
        <p:nvPicPr>
          <p:cNvPr id="115717" name="Picture 5" descr="Рисунок4 (нахлёстно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76475"/>
            <a:ext cx="4032250" cy="2952750"/>
          </a:xfrm>
          <a:prstGeom prst="rect">
            <a:avLst/>
          </a:prstGeom>
          <a:noFill/>
        </p:spPr>
      </p:pic>
      <p:pic>
        <p:nvPicPr>
          <p:cNvPr id="115718" name="Picture 6" descr="Рисунок9 (нахлёстное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276475"/>
            <a:ext cx="3671888" cy="297656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94798E-6 L -0.00035 -0.066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1157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00191 -0.061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57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B7F44A"/>
                </a:solidFill>
              </a:rPr>
              <a:t>Условное обозначение соединений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00200"/>
            <a:ext cx="4100512" cy="50688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>
                <a:solidFill>
                  <a:srgbClr val="B7F44A"/>
                </a:solidFill>
              </a:rPr>
              <a:t>Сварное соединение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/>
              <a:t>Торцовое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39888"/>
            <a:ext cx="44958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/>
              <a:t>Условное обозначение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/>
              <a:t>Нет обозначений</a:t>
            </a:r>
          </a:p>
        </p:txBody>
      </p:sp>
      <p:pic>
        <p:nvPicPr>
          <p:cNvPr id="116741" name="Picture 5" descr="Рисунок5 (торцово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76475"/>
            <a:ext cx="3384550" cy="338455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2000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B7F44A"/>
                </a:solidFill>
              </a:rPr>
              <a:t>Конструктивные элементы подготовленных кромок свариваемых деталей</a:t>
            </a:r>
          </a:p>
        </p:txBody>
      </p:sp>
      <p:pic>
        <p:nvPicPr>
          <p:cNvPr id="117763" name="Picture 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44675"/>
            <a:ext cx="3960812" cy="2378075"/>
          </a:xfrm>
          <a:prstGeom prst="rect">
            <a:avLst/>
          </a:prstGeom>
          <a:noFill/>
        </p:spPr>
      </p:pic>
      <p:pic>
        <p:nvPicPr>
          <p:cNvPr id="117764" name="Picture 4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437063"/>
            <a:ext cx="5400675" cy="2154237"/>
          </a:xfrm>
          <a:prstGeom prst="rect">
            <a:avLst/>
          </a:prstGeom>
          <a:noFill/>
        </p:spPr>
      </p:pic>
      <p:pic>
        <p:nvPicPr>
          <p:cNvPr id="117765" name="Picture 5" descr="Рисунок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844675"/>
            <a:ext cx="3744913" cy="23844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713788" cy="640873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6600">
                <a:solidFill>
                  <a:srgbClr val="CCFF33"/>
                </a:solidFill>
              </a:rPr>
              <a:t>ШВЫ СВАРНЫХ СОЕДИНЕНИЙ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719137"/>
          </a:xfrm>
        </p:spPr>
        <p:txBody>
          <a:bodyPr/>
          <a:lstStyle/>
          <a:p>
            <a:r>
              <a:rPr lang="ru-RU" sz="4000" b="1"/>
              <a:t>Условное деление швов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FF33"/>
                </a:solidFill>
              </a:rPr>
              <a:t>По типу соединения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716338"/>
            <a:ext cx="8686800" cy="2881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/>
              <a:t>Стыковые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                                          </a:t>
            </a:r>
            <a:r>
              <a:rPr lang="ru-RU" sz="3600" b="1"/>
              <a:t>Угловые</a:t>
            </a:r>
            <a:r>
              <a:rPr lang="ru-RU" sz="2400"/>
              <a:t>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					                       	      </a:t>
            </a:r>
            <a:r>
              <a:rPr lang="ru-RU" sz="3600" b="1"/>
              <a:t>Точечные</a:t>
            </a:r>
            <a:r>
              <a:rPr lang="ru-RU" sz="4000" b="1"/>
              <a:t>  </a:t>
            </a:r>
          </a:p>
        </p:txBody>
      </p:sp>
      <p:pic>
        <p:nvPicPr>
          <p:cNvPr id="119812" name="Picture 4" descr="Стыков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44675"/>
            <a:ext cx="3024187" cy="2232025"/>
          </a:xfrm>
          <a:prstGeom prst="rect">
            <a:avLst/>
          </a:prstGeom>
          <a:noFill/>
        </p:spPr>
      </p:pic>
      <p:pic>
        <p:nvPicPr>
          <p:cNvPr id="119813" name="Picture 5" descr="Точечн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1844675"/>
            <a:ext cx="2952750" cy="2232025"/>
          </a:xfrm>
          <a:prstGeom prst="rect">
            <a:avLst/>
          </a:prstGeom>
          <a:noFill/>
        </p:spPr>
      </p:pic>
      <p:pic>
        <p:nvPicPr>
          <p:cNvPr id="119814" name="Picture 6" descr="Углов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844675"/>
            <a:ext cx="2376488" cy="222726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185E-6 L 0.00104 -0.0705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0026 -0.158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7168E-6 L 0.00069 -0.252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FF33"/>
                </a:solidFill>
              </a:rPr>
              <a:t>По промежуткам в длине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 b="1"/>
              <a:t>Непрерывные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 b="1"/>
              <a:t>Прерывистые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427538" cy="4852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 b="1"/>
              <a:t>Прерывистые цепные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 b="1"/>
              <a:t>Прерывистые шахматные</a:t>
            </a:r>
          </a:p>
          <a:p>
            <a:pPr>
              <a:buFont typeface="Wingdings" pitchFamily="2" charset="2"/>
              <a:buNone/>
            </a:pPr>
            <a:endParaRPr lang="ru-RU" b="1"/>
          </a:p>
        </p:txBody>
      </p:sp>
      <p:pic>
        <p:nvPicPr>
          <p:cNvPr id="120837" name="Picture 5" descr="Непрерыв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73238"/>
            <a:ext cx="3311525" cy="971550"/>
          </a:xfrm>
          <a:prstGeom prst="rect">
            <a:avLst/>
          </a:prstGeom>
          <a:noFill/>
        </p:spPr>
      </p:pic>
      <p:pic>
        <p:nvPicPr>
          <p:cNvPr id="120838" name="Picture 6" descr="Прерывист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221163"/>
            <a:ext cx="3311525" cy="1008062"/>
          </a:xfrm>
          <a:prstGeom prst="rect">
            <a:avLst/>
          </a:prstGeom>
          <a:noFill/>
        </p:spPr>
      </p:pic>
      <p:pic>
        <p:nvPicPr>
          <p:cNvPr id="120839" name="Picture 7" descr="Прерывистые цепн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5238" y="1773238"/>
            <a:ext cx="3313112" cy="1008062"/>
          </a:xfrm>
          <a:prstGeom prst="rect">
            <a:avLst/>
          </a:prstGeom>
          <a:noFill/>
        </p:spPr>
      </p:pic>
      <p:pic>
        <p:nvPicPr>
          <p:cNvPr id="120840" name="Picture 8" descr="Прерывистые шахматны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4203700"/>
            <a:ext cx="3311525" cy="10255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0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0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0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FF33"/>
                </a:solidFill>
              </a:rPr>
              <a:t>По количеству слоёв (валиков)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4292600"/>
            <a:ext cx="4038600" cy="5365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/>
              <a:t>Многослойные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7500" y="4260850"/>
            <a:ext cx="4038600" cy="9683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/>
              <a:t>Однослойные</a:t>
            </a:r>
          </a:p>
        </p:txBody>
      </p:sp>
      <p:pic>
        <p:nvPicPr>
          <p:cNvPr id="121861" name="Picture 5" descr="многослой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260600"/>
            <a:ext cx="3889375" cy="1744663"/>
          </a:xfrm>
          <a:prstGeom prst="rect">
            <a:avLst/>
          </a:prstGeom>
          <a:noFill/>
        </p:spPr>
      </p:pic>
      <p:pic>
        <p:nvPicPr>
          <p:cNvPr id="121862" name="Picture 6" descr="Однослойн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276475"/>
            <a:ext cx="3889375" cy="172878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>
                <a:solidFill>
                  <a:srgbClr val="CCFF33"/>
                </a:solidFill>
              </a:rPr>
              <a:t>По форме наружной поверхности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357563"/>
            <a:ext cx="6553200" cy="1150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/>
              <a:t>Нормальные                     Вогнутые</a:t>
            </a:r>
            <a:endParaRPr lang="ru-RU" sz="4400" b="1"/>
          </a:p>
          <a:p>
            <a:pPr>
              <a:buFont typeface="Wingdings" pitchFamily="2" charset="2"/>
              <a:buNone/>
            </a:pPr>
            <a:endParaRPr lang="ru-RU" sz="3200" b="1"/>
          </a:p>
          <a:p>
            <a:pPr>
              <a:buFont typeface="Wingdings" pitchFamily="2" charset="2"/>
              <a:buNone/>
            </a:pPr>
            <a:endParaRPr lang="ru-RU" sz="4400" b="1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5772150"/>
            <a:ext cx="3025775" cy="6810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/>
              <a:t>Выпуклые</a:t>
            </a:r>
            <a:endParaRPr lang="ru-RU" sz="3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/>
          </a:p>
        </p:txBody>
      </p:sp>
      <p:pic>
        <p:nvPicPr>
          <p:cNvPr id="122885" name="Picture 5" descr="Нормаль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33600"/>
            <a:ext cx="4032250" cy="1152525"/>
          </a:xfrm>
          <a:prstGeom prst="rect">
            <a:avLst/>
          </a:prstGeom>
          <a:noFill/>
        </p:spPr>
      </p:pic>
      <p:pic>
        <p:nvPicPr>
          <p:cNvPr id="122886" name="Picture 6" descr="Вогнут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133600"/>
            <a:ext cx="4032250" cy="1125538"/>
          </a:xfrm>
          <a:prstGeom prst="rect">
            <a:avLst/>
          </a:prstGeom>
          <a:noFill/>
        </p:spPr>
      </p:pic>
      <p:pic>
        <p:nvPicPr>
          <p:cNvPr id="122887" name="Picture 7" descr="Выпукл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4508500"/>
            <a:ext cx="4032250" cy="11525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47775"/>
          </a:xfrm>
        </p:spPr>
        <p:txBody>
          <a:bodyPr/>
          <a:lstStyle/>
          <a:p>
            <a:r>
              <a:rPr lang="ru-RU" sz="6500">
                <a:latin typeface="Arial Black" pitchFamily="34" charset="0"/>
              </a:rPr>
              <a:t>ПЛАВЛЕНИЕМ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82441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500" b="1">
                <a:solidFill>
                  <a:schemeClr val="tx2"/>
                </a:solidFill>
                <a:latin typeface="Arial Unicode MS" pitchFamily="34" charset="-128"/>
              </a:rPr>
              <a:t>(физический процесс)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>
              <a:solidFill>
                <a:schemeClr val="tx2"/>
              </a:solidFill>
              <a:latin typeface="GOST type B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- Дуговая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- Газовая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- Плазменная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- Электрошлаковая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- Электронно-лучевая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- Лазерная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- Световая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- Термитная и другие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>
              <a:latin typeface="Arial Black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1" grpId="0" uiExpand="1" build="p"/>
      <p:bldP spid="43011" grpId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FF33"/>
                </a:solidFill>
              </a:rPr>
              <a:t>По отношению к нагрузкам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2852738"/>
            <a:ext cx="3898901" cy="32400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b="1"/>
              <a:t>Рабочие стыковые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b="1"/>
              <a:t>и угловые</a:t>
            </a:r>
          </a:p>
          <a:p>
            <a:pPr marL="0" indent="0">
              <a:buFont typeface="Wingdings" pitchFamily="2" charset="2"/>
              <a:buNone/>
            </a:pPr>
            <a:endParaRPr lang="ru-RU"/>
          </a:p>
          <a:p>
            <a:pPr marL="0" indent="0">
              <a:buFont typeface="Wingdings" pitchFamily="2" charset="2"/>
              <a:buNone/>
            </a:pPr>
            <a:endParaRPr lang="ru-RU"/>
          </a:p>
          <a:p>
            <a:pPr marL="0" indent="0" algn="ctr">
              <a:buFont typeface="Wingdings" pitchFamily="2" charset="2"/>
              <a:buNone/>
            </a:pPr>
            <a:r>
              <a:rPr lang="ru-RU"/>
              <a:t>                        </a:t>
            </a:r>
            <a:r>
              <a:rPr lang="ru-RU" b="1"/>
              <a:t>Связующие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3913" y="2060575"/>
            <a:ext cx="3348037" cy="36734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Фланговые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Лобовые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9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Комбинированные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Косые</a:t>
            </a:r>
          </a:p>
        </p:txBody>
      </p:sp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557338"/>
            <a:ext cx="1841500" cy="4032250"/>
          </a:xfrm>
          <a:prstGeom prst="rect">
            <a:avLst/>
          </a:prstGeom>
          <a:noFill/>
        </p:spPr>
      </p:pic>
      <p:pic>
        <p:nvPicPr>
          <p:cNvPr id="123910" name="Picture 6" descr="Рабочие стыковые и углов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484313"/>
            <a:ext cx="2736850" cy="1384300"/>
          </a:xfrm>
          <a:prstGeom prst="rect">
            <a:avLst/>
          </a:prstGeom>
          <a:noFill/>
        </p:spPr>
      </p:pic>
      <p:pic>
        <p:nvPicPr>
          <p:cNvPr id="123911" name="Picture 7" descr="Связующ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76700"/>
            <a:ext cx="2736850" cy="122396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FF33"/>
                </a:solidFill>
              </a:rPr>
              <a:t>По длине соединения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3284538"/>
            <a:ext cx="7272337" cy="14398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/>
              <a:t>Короткие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5400"/>
              <a:t>			</a:t>
            </a:r>
            <a:r>
              <a:rPr lang="ru-RU" sz="3200" b="1"/>
              <a:t>Средние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54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27313" y="5988050"/>
            <a:ext cx="4038600" cy="5365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/>
              <a:t>Длинные</a:t>
            </a:r>
          </a:p>
        </p:txBody>
      </p:sp>
      <p:pic>
        <p:nvPicPr>
          <p:cNvPr id="124933" name="Picture 5" descr="Коротк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00213"/>
            <a:ext cx="2760662" cy="1528762"/>
          </a:xfrm>
          <a:prstGeom prst="rect">
            <a:avLst/>
          </a:prstGeom>
          <a:noFill/>
        </p:spPr>
      </p:pic>
      <p:pic>
        <p:nvPicPr>
          <p:cNvPr id="124934" name="Picture 6" descr="Сред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628775"/>
            <a:ext cx="2808288" cy="1585913"/>
          </a:xfrm>
          <a:prstGeom prst="rect">
            <a:avLst/>
          </a:prstGeom>
          <a:noFill/>
        </p:spPr>
      </p:pic>
      <p:pic>
        <p:nvPicPr>
          <p:cNvPr id="124935" name="Picture 7" descr="Длинн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362450"/>
            <a:ext cx="2808288" cy="15875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3.7037E-6 L -0.06527 -0.1171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11338"/>
            <a:ext cx="8229600" cy="5046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 b="1"/>
              <a:t>         Узкие  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    (ниточные)</a:t>
            </a:r>
          </a:p>
          <a:p>
            <a:pPr>
              <a:buFont typeface="Wingdings" pitchFamily="2" charset="2"/>
              <a:buNone/>
            </a:pPr>
            <a:r>
              <a:rPr lang="ru-RU"/>
              <a:t>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                 </a:t>
            </a:r>
            <a:r>
              <a:rPr lang="ru-RU" b="1"/>
              <a:t>Средние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 b="1"/>
              <a:t>							     Широкие</a:t>
            </a:r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FF33"/>
                </a:solidFill>
              </a:rPr>
              <a:t>По ширине</a:t>
            </a:r>
          </a:p>
        </p:txBody>
      </p:sp>
      <p:pic>
        <p:nvPicPr>
          <p:cNvPr id="125956" name="Picture 4" descr="Узкие (ниточны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258888"/>
            <a:ext cx="1943100" cy="1162050"/>
          </a:xfrm>
          <a:prstGeom prst="rect">
            <a:avLst/>
          </a:prstGeom>
          <a:noFill/>
        </p:spPr>
      </p:pic>
      <p:pic>
        <p:nvPicPr>
          <p:cNvPr id="125957" name="Picture 5" descr="Сред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6813" y="2852738"/>
            <a:ext cx="1944687" cy="1341437"/>
          </a:xfrm>
          <a:prstGeom prst="rect">
            <a:avLst/>
          </a:prstGeom>
          <a:noFill/>
        </p:spPr>
      </p:pic>
      <p:pic>
        <p:nvPicPr>
          <p:cNvPr id="125958" name="Picture 6" descr="Широк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492625"/>
            <a:ext cx="1944687" cy="13843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/>
      <p:bldP spid="1259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FF33"/>
                </a:solidFill>
              </a:rPr>
              <a:t>По характеру выполнения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4248150" cy="4824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/>
              <a:t>Односторонние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 sz="2800"/>
          </a:p>
          <a:p>
            <a:pPr algn="ctr">
              <a:buFont typeface="Wingdings" pitchFamily="2" charset="2"/>
              <a:buNone/>
            </a:pPr>
            <a:r>
              <a:rPr lang="ru-RU" sz="4400" b="1"/>
              <a:t>Двухсторонние</a:t>
            </a:r>
          </a:p>
        </p:txBody>
      </p:sp>
      <p:pic>
        <p:nvPicPr>
          <p:cNvPr id="126980" name="Picture 4" descr="Односторон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628775"/>
            <a:ext cx="3384550" cy="960438"/>
          </a:xfrm>
          <a:prstGeom prst="rect">
            <a:avLst/>
          </a:prstGeom>
          <a:noFill/>
        </p:spPr>
      </p:pic>
      <p:pic>
        <p:nvPicPr>
          <p:cNvPr id="126981" name="Picture 5" descr="Двухсторон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997200"/>
            <a:ext cx="3455988" cy="345598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FF33"/>
                </a:solidFill>
              </a:rPr>
              <a:t>По положению сварки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99125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 sz="3200" b="1"/>
              <a:t>     </a:t>
            </a:r>
            <a:r>
              <a:rPr lang="ru-RU" b="1"/>
              <a:t>В лодочку – Л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r>
              <a:rPr lang="ru-RU" b="1"/>
              <a:t>        Нижнее – Н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 sz="4000"/>
          </a:p>
          <a:p>
            <a:pPr>
              <a:buFont typeface="Wingdings" pitchFamily="2" charset="2"/>
              <a:buNone/>
            </a:pPr>
            <a:r>
              <a:rPr lang="ru-RU"/>
              <a:t>  			        </a:t>
            </a:r>
            <a:r>
              <a:rPr lang="ru-RU" b="1"/>
              <a:t>Потолочное – П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pPr>
              <a:buFont typeface="Wingdings" pitchFamily="2" charset="2"/>
              <a:buNone/>
            </a:pPr>
            <a:endParaRPr lang="ru-RU" b="1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39888"/>
            <a:ext cx="4038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 b="1"/>
          </a:p>
          <a:p>
            <a:pPr algn="ctr">
              <a:buFont typeface="Wingdings" pitchFamily="2" charset="2"/>
              <a:buNone/>
            </a:pPr>
            <a:r>
              <a:rPr lang="ru-RU" b="1"/>
              <a:t>Горизонтальное – Г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 sz="900"/>
          </a:p>
          <a:p>
            <a:pPr algn="ctr">
              <a:buFont typeface="Wingdings" pitchFamily="2" charset="2"/>
              <a:buNone/>
            </a:pPr>
            <a:r>
              <a:rPr lang="ru-RU" b="1"/>
              <a:t>Вертикальное – В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28005" name="Picture 5" descr="В лодочку - 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528763"/>
            <a:ext cx="2447925" cy="1036637"/>
          </a:xfrm>
          <a:prstGeom prst="rect">
            <a:avLst/>
          </a:prstGeom>
          <a:noFill/>
        </p:spPr>
      </p:pic>
      <p:pic>
        <p:nvPicPr>
          <p:cNvPr id="128006" name="Picture 6" descr="Нижнее - 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913" y="3357563"/>
            <a:ext cx="2468562" cy="1008062"/>
          </a:xfrm>
          <a:prstGeom prst="rect">
            <a:avLst/>
          </a:prstGeom>
          <a:noFill/>
        </p:spPr>
      </p:pic>
      <p:pic>
        <p:nvPicPr>
          <p:cNvPr id="128007" name="Picture 7" descr="Горизонтальное - 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557338"/>
            <a:ext cx="2447925" cy="1008062"/>
          </a:xfrm>
          <a:prstGeom prst="rect">
            <a:avLst/>
          </a:prstGeom>
          <a:noFill/>
        </p:spPr>
      </p:pic>
      <p:pic>
        <p:nvPicPr>
          <p:cNvPr id="128008" name="Picture 8" descr="Вертикальное- 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7363" y="3322638"/>
            <a:ext cx="2533650" cy="1042987"/>
          </a:xfrm>
          <a:prstGeom prst="rect">
            <a:avLst/>
          </a:prstGeom>
          <a:noFill/>
        </p:spPr>
      </p:pic>
      <p:pic>
        <p:nvPicPr>
          <p:cNvPr id="128009" name="Picture 9" descr="Потолочное - 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5157788"/>
            <a:ext cx="2447925" cy="1008062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>
                <a:solidFill>
                  <a:srgbClr val="CCFF33"/>
                </a:solidFill>
              </a:rPr>
              <a:t>По конфигурации (направлению)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35300"/>
            <a:ext cx="4038600" cy="38227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/>
              <a:t>Прямолинейные</a:t>
            </a:r>
          </a:p>
          <a:p>
            <a:pPr algn="ctr">
              <a:buFont typeface="Wingdings" pitchFamily="2" charset="2"/>
              <a:buNone/>
            </a:pPr>
            <a:endParaRPr lang="ru-RU" b="1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 sz="3600"/>
          </a:p>
          <a:p>
            <a:pPr algn="ctr">
              <a:buFont typeface="Wingdings" pitchFamily="2" charset="2"/>
              <a:buNone/>
            </a:pPr>
            <a:r>
              <a:rPr lang="ru-RU" b="1"/>
              <a:t>Криволинейные</a:t>
            </a:r>
          </a:p>
          <a:p>
            <a:pPr algn="ctr">
              <a:buFont typeface="Wingdings" pitchFamily="2" charset="2"/>
              <a:buNone/>
            </a:pPr>
            <a:r>
              <a:rPr lang="ru-RU" b="1"/>
              <a:t>(фигурные)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3068638"/>
            <a:ext cx="4038600" cy="33448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/>
              <a:t>Кольцевые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 sz="3600"/>
          </a:p>
          <a:p>
            <a:pPr algn="ctr">
              <a:buFont typeface="Wingdings" pitchFamily="2" charset="2"/>
              <a:buNone/>
            </a:pPr>
            <a:r>
              <a:rPr lang="ru-RU" b="1"/>
              <a:t>Кольцевые спиральные</a:t>
            </a:r>
          </a:p>
        </p:txBody>
      </p:sp>
      <p:pic>
        <p:nvPicPr>
          <p:cNvPr id="129029" name="Picture 5" descr="Прямолиней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4313"/>
            <a:ext cx="3240087" cy="1293812"/>
          </a:xfrm>
          <a:prstGeom prst="rect">
            <a:avLst/>
          </a:prstGeom>
          <a:noFill/>
        </p:spPr>
      </p:pic>
      <p:pic>
        <p:nvPicPr>
          <p:cNvPr id="129030" name="Picture 6" descr="Криволинейн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121150"/>
            <a:ext cx="3240087" cy="1395413"/>
          </a:xfrm>
          <a:prstGeom prst="rect">
            <a:avLst/>
          </a:prstGeom>
          <a:noFill/>
        </p:spPr>
      </p:pic>
      <p:pic>
        <p:nvPicPr>
          <p:cNvPr id="129031" name="Picture 7" descr="Кольцев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484313"/>
            <a:ext cx="2952750" cy="1238250"/>
          </a:xfrm>
          <a:prstGeom prst="rect">
            <a:avLst/>
          </a:prstGeom>
          <a:noFill/>
        </p:spPr>
      </p:pic>
      <p:pic>
        <p:nvPicPr>
          <p:cNvPr id="129032" name="Picture 8" descr="Кольцевые спиральны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171950"/>
            <a:ext cx="3168650" cy="134461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9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FF33"/>
                </a:solidFill>
              </a:rPr>
              <a:t>По способу удержания сварочной ванны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581525"/>
            <a:ext cx="4038600" cy="7921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/>
              <a:t>На весу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4575" y="4581525"/>
            <a:ext cx="4038600" cy="863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/>
              <a:t>На подкладке</a:t>
            </a:r>
          </a:p>
        </p:txBody>
      </p:sp>
      <p:pic>
        <p:nvPicPr>
          <p:cNvPr id="130053" name="Picture 5" descr="На ве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76538"/>
            <a:ext cx="4176713" cy="1731962"/>
          </a:xfrm>
          <a:prstGeom prst="rect">
            <a:avLst/>
          </a:prstGeom>
          <a:noFill/>
        </p:spPr>
      </p:pic>
      <p:pic>
        <p:nvPicPr>
          <p:cNvPr id="130054" name="Picture 6" descr="На подклад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779713"/>
            <a:ext cx="4033837" cy="1728787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63373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5400">
                <a:solidFill>
                  <a:schemeClr val="tx1"/>
                </a:solidFill>
              </a:rPr>
              <a:t>ЭЛЕКТРИЧЕСКАЯ СХЕМА СВАРОЧНОГО ТРАНСФОРМАТОРА И ПОСТА</a:t>
            </a:r>
            <a:br>
              <a:rPr lang="ru-RU" sz="5400">
                <a:solidFill>
                  <a:schemeClr val="tx1"/>
                </a:solidFill>
              </a:rPr>
            </a:br>
            <a:r>
              <a:rPr lang="ru-RU">
                <a:solidFill>
                  <a:schemeClr val="tx1"/>
                </a:solidFill>
              </a:rPr>
              <a:t> </a:t>
            </a:r>
            <a:r>
              <a:rPr lang="ru-RU" sz="3200">
                <a:solidFill>
                  <a:schemeClr val="tx1"/>
                </a:solidFill>
              </a:rPr>
              <a:t>(ИСТОЧНИКИ ПЕРЕМЕННОГО ТОКА)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2900">
                <a:solidFill>
                  <a:schemeClr val="tx1"/>
                </a:solidFill>
              </a:rPr>
              <a:t>Общий вид сварочного трансформаторов ТД – 500 и СТШ - 500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84888" y="1484313"/>
            <a:ext cx="3059112" cy="4857750"/>
          </a:xfrm>
        </p:spPr>
        <p:txBody>
          <a:bodyPr/>
          <a:lstStyle/>
          <a:p>
            <a:pPr marL="185738" indent="-185738">
              <a:buFont typeface="Wingdings" pitchFamily="2" charset="2"/>
              <a:buNone/>
            </a:pPr>
            <a:r>
              <a:rPr lang="ru-RU" sz="1600" b="1"/>
              <a:t>1. Рукоятка переключения диапазонов сварочного тока</a:t>
            </a:r>
          </a:p>
          <a:p>
            <a:pPr marL="185738" indent="-185738">
              <a:buFont typeface="Wingdings" pitchFamily="2" charset="2"/>
              <a:buNone/>
            </a:pPr>
            <a:endParaRPr lang="ru-RU" sz="1000" b="1"/>
          </a:p>
          <a:p>
            <a:pPr marL="185738" indent="-185738">
              <a:buFont typeface="Wingdings" pitchFamily="2" charset="2"/>
              <a:buNone/>
            </a:pPr>
            <a:r>
              <a:rPr lang="ru-RU" sz="1600" b="1"/>
              <a:t>2. Рукоятка плавной регулировки сварочного тока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1600" b="1"/>
              <a:t>3. Защитный кожух трансформатора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1600" b="1"/>
              <a:t>4. Ручки трансформатора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1600" b="1"/>
              <a:t>5. Доска токовых зажимов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1600" b="1"/>
              <a:t>6. Стержневой стальной сердечник – магнитопровод</a:t>
            </a:r>
          </a:p>
          <a:p>
            <a:pPr marL="185738" indent="-185738">
              <a:buFont typeface="Wingdings" pitchFamily="2" charset="2"/>
              <a:buNone/>
            </a:pPr>
            <a:endParaRPr lang="ru-RU" sz="1600" b="1"/>
          </a:p>
          <a:p>
            <a:pPr marL="185738" indent="-185738">
              <a:buFont typeface="Wingdings" pitchFamily="2" charset="2"/>
              <a:buNone/>
            </a:pPr>
            <a:r>
              <a:rPr lang="ru-RU" sz="1600" b="1"/>
              <a:t>7. Вторичная обмотка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1600" b="1"/>
              <a:t>8. Первичная обмотка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1600" b="1"/>
              <a:t>9. Доска токовых зажимов промышленной сети (200 В, 300 В</a:t>
            </a:r>
            <a:r>
              <a:rPr lang="ru-RU" sz="1800" b="1"/>
              <a:t>)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341438"/>
            <a:ext cx="2016125" cy="5040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r>
              <a:rPr lang="ru-RU" sz="2400" b="1"/>
              <a:t>ТД – 500</a:t>
            </a:r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  <a:p>
            <a:pPr>
              <a:buFont typeface="Wingdings" pitchFamily="2" charset="2"/>
              <a:buNone/>
            </a:pPr>
            <a:r>
              <a:rPr lang="ru-RU" sz="2400" b="1"/>
              <a:t>СТШ – 500</a:t>
            </a:r>
          </a:p>
          <a:p>
            <a:pPr>
              <a:buFont typeface="Wingdings" pitchFamily="2" charset="2"/>
              <a:buNone/>
            </a:pPr>
            <a:endParaRPr lang="ru-RU" sz="1600" b="1"/>
          </a:p>
        </p:txBody>
      </p:sp>
      <p:pic>
        <p:nvPicPr>
          <p:cNvPr id="132101" name="Picture 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4176712" cy="2832100"/>
          </a:xfrm>
          <a:prstGeom prst="rect">
            <a:avLst/>
          </a:prstGeom>
          <a:noFill/>
        </p:spPr>
      </p:pic>
      <p:pic>
        <p:nvPicPr>
          <p:cNvPr id="132102" name="Picture 6" descr="Рисун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292600"/>
            <a:ext cx="4211637" cy="2344738"/>
          </a:xfrm>
          <a:prstGeom prst="rect">
            <a:avLst/>
          </a:prstGeom>
          <a:noFill/>
        </p:spPr>
      </p:pic>
      <p:pic>
        <p:nvPicPr>
          <p:cNvPr id="132103" name="Picture 7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644900"/>
            <a:ext cx="142875" cy="215900"/>
          </a:xfrm>
          <a:prstGeom prst="rect">
            <a:avLst/>
          </a:prstGeom>
          <a:noFill/>
        </p:spPr>
      </p:pic>
      <p:pic>
        <p:nvPicPr>
          <p:cNvPr id="132104" name="Picture 8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3933825"/>
            <a:ext cx="150813" cy="215900"/>
          </a:xfrm>
          <a:prstGeom prst="rect">
            <a:avLst/>
          </a:prstGeom>
          <a:noFill/>
        </p:spPr>
      </p:pic>
      <p:pic>
        <p:nvPicPr>
          <p:cNvPr id="132105" name="Picture 9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4221163"/>
            <a:ext cx="157163" cy="215900"/>
          </a:xfrm>
          <a:prstGeom prst="rect">
            <a:avLst/>
          </a:prstGeom>
          <a:noFill/>
        </p:spPr>
      </p:pic>
      <p:pic>
        <p:nvPicPr>
          <p:cNvPr id="132106" name="Picture 10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5013325"/>
            <a:ext cx="133350" cy="215900"/>
          </a:xfrm>
          <a:prstGeom prst="rect">
            <a:avLst/>
          </a:prstGeom>
          <a:noFill/>
        </p:spPr>
      </p:pic>
      <p:pic>
        <p:nvPicPr>
          <p:cNvPr id="132107" name="Picture 11" descr="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5300663"/>
            <a:ext cx="155575" cy="215900"/>
          </a:xfrm>
          <a:prstGeom prst="rect">
            <a:avLst/>
          </a:prstGeom>
          <a:noFill/>
        </p:spPr>
      </p:pic>
      <p:pic>
        <p:nvPicPr>
          <p:cNvPr id="132108" name="Picture 12" descr="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425" y="5589588"/>
            <a:ext cx="155575" cy="215900"/>
          </a:xfrm>
          <a:prstGeom prst="rect">
            <a:avLst/>
          </a:prstGeom>
          <a:noFill/>
        </p:spPr>
      </p:pic>
      <p:pic>
        <p:nvPicPr>
          <p:cNvPr id="132109" name="Picture 13" descr="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5188" y="3068638"/>
            <a:ext cx="139700" cy="215900"/>
          </a:xfrm>
          <a:prstGeom prst="rect">
            <a:avLst/>
          </a:prstGeom>
          <a:noFill/>
        </p:spPr>
      </p:pic>
      <p:pic>
        <p:nvPicPr>
          <p:cNvPr id="132110" name="Picture 14" descr="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425" y="2349500"/>
            <a:ext cx="142875" cy="215900"/>
          </a:xfrm>
          <a:prstGeom prst="rect">
            <a:avLst/>
          </a:prstGeom>
          <a:noFill/>
        </p:spPr>
      </p:pic>
      <p:pic>
        <p:nvPicPr>
          <p:cNvPr id="132111" name="Picture 15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9163" y="1557338"/>
            <a:ext cx="112712" cy="215900"/>
          </a:xfrm>
          <a:prstGeom prst="rect">
            <a:avLst/>
          </a:prstGeom>
          <a:noFill/>
        </p:spPr>
      </p:pic>
      <p:pic>
        <p:nvPicPr>
          <p:cNvPr id="132112" name="Picture 16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5963" y="1557338"/>
            <a:ext cx="112712" cy="215900"/>
          </a:xfrm>
          <a:prstGeom prst="rect">
            <a:avLst/>
          </a:prstGeom>
          <a:noFill/>
        </p:spPr>
      </p:pic>
      <p:pic>
        <p:nvPicPr>
          <p:cNvPr id="132113" name="Picture 17" descr="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525" y="2349500"/>
            <a:ext cx="142875" cy="215900"/>
          </a:xfrm>
          <a:prstGeom prst="rect">
            <a:avLst/>
          </a:prstGeom>
          <a:noFill/>
        </p:spPr>
      </p:pic>
      <p:pic>
        <p:nvPicPr>
          <p:cNvPr id="132114" name="Picture 18" descr="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3068638"/>
            <a:ext cx="139700" cy="215900"/>
          </a:xfrm>
          <a:prstGeom prst="rect">
            <a:avLst/>
          </a:prstGeom>
          <a:noFill/>
        </p:spPr>
      </p:pic>
      <p:pic>
        <p:nvPicPr>
          <p:cNvPr id="132115" name="Picture 19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644900"/>
            <a:ext cx="142875" cy="215900"/>
          </a:xfrm>
          <a:prstGeom prst="rect">
            <a:avLst/>
          </a:prstGeom>
          <a:noFill/>
        </p:spPr>
      </p:pic>
      <p:pic>
        <p:nvPicPr>
          <p:cNvPr id="132116" name="Picture 20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933825"/>
            <a:ext cx="150813" cy="215900"/>
          </a:xfrm>
          <a:prstGeom prst="rect">
            <a:avLst/>
          </a:prstGeom>
          <a:noFill/>
        </p:spPr>
      </p:pic>
      <p:pic>
        <p:nvPicPr>
          <p:cNvPr id="132117" name="Picture 21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4221163"/>
            <a:ext cx="157163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2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2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2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526E-6 L -0.41406 -0.026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1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526E-6 L -0.25799 0.414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6 L -0.22048 -0.14698 " pathEditMode="relative" ptsTypes="AA">
                                      <p:cBhvr>
                                        <p:cTn id="72" dur="20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6 L -0.2283 0.29399 " pathEditMode="relative" ptsTypes="AA">
                                      <p:cBhvr>
                                        <p:cTn id="74" dur="20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1575 L -0.15729 -0.16273 " pathEditMode="relative" ptsTypes="AA">
                                      <p:cBhvr>
                                        <p:cTn id="91" dur="20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5.92593E-6 L -0.20468 0.28357 " pathEditMode="relative" ptsTypes="AA">
                                      <p:cBhvr>
                                        <p:cTn id="93" dur="20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4624E-7 L -0.34652 -0.2358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8092E-6 L -0.20469 0.26219 " pathEditMode="relative" ptsTypes="AA">
                                      <p:cBhvr>
                                        <p:cTn id="112" dur="2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38576 0.06297 " pathEditMode="relative" ptsTypes="AA">
                                      <p:cBhvr>
                                        <p:cTn id="129" dur="20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3783 -0.2363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-0.16597 0.2678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34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38577 -0.16783 " pathEditMode="relative" ptsTypes="AA">
                                      <p:cBhvr>
                                        <p:cTn id="150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4.07407E-6 L -0.63003 -0.29398 " pathEditMode="relative" ptsTypes="AA">
                                      <p:cBhvr>
                                        <p:cTn id="163" dur="20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37865 -0.2886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63073 -0.4673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728788"/>
          </a:xfrm>
        </p:spPr>
        <p:txBody>
          <a:bodyPr/>
          <a:lstStyle/>
          <a:p>
            <a:r>
              <a:rPr lang="ru-RU" sz="3000">
                <a:solidFill>
                  <a:schemeClr val="tx1"/>
                </a:solidFill>
              </a:rPr>
              <a:t>Электрическая схема сварочного трансформатора типа ТД (ТДМ) с подвижной вторичной катушкой и поста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050" y="1628775"/>
            <a:ext cx="2266950" cy="5229225"/>
          </a:xfrm>
        </p:spPr>
        <p:txBody>
          <a:bodyPr/>
          <a:lstStyle/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1. Рубильник (</a:t>
            </a:r>
            <a:r>
              <a:rPr lang="en-US" sz="1000"/>
              <a:t>S</a:t>
            </a:r>
            <a:r>
              <a:rPr lang="ru-RU" sz="1000"/>
              <a:t>)</a:t>
            </a:r>
            <a:endParaRPr lang="en-US" sz="1000"/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en-US" sz="1000"/>
              <a:t>2</a:t>
            </a:r>
            <a:r>
              <a:rPr lang="ru-RU" sz="1000"/>
              <a:t>. Предохранитель плавкий (</a:t>
            </a:r>
            <a:r>
              <a:rPr lang="en-US" sz="1000"/>
              <a:t>FU</a:t>
            </a:r>
            <a:r>
              <a:rPr lang="ru-RU" sz="1000"/>
              <a:t>)</a:t>
            </a:r>
            <a:endParaRPr lang="en-US" sz="1000"/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en-US" sz="1000"/>
              <a:t>3</a:t>
            </a:r>
            <a:r>
              <a:rPr lang="ru-RU" sz="1000"/>
              <a:t>. Электрические провода высокого напряжения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4. Конденсатор (С)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5. Кожух трансформатора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6. Заземление кожуха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7. Стальной сердечник-магнитопровод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8. Первичная катушка (обмотка)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9. Переменные магнитные потоки (Ф1 и Ф2 и потери рассеивания ФР)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10. Вторичная катушка подвижная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11. Регулирование силы тока за счёт плавного перемещения вторичной катушки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12. Доска зажимов (</a:t>
            </a:r>
            <a:r>
              <a:rPr lang="en-US" sz="1000"/>
              <a:t>QS</a:t>
            </a:r>
            <a:r>
              <a:rPr lang="ru-RU" sz="1000"/>
              <a:t>)</a:t>
            </a:r>
            <a:endParaRPr lang="en-US" sz="1000"/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13. Переключатель диапазонов тока (обмотки трансформатора могут соединятся треугольником (большие токи) и звездой (малые токи))  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14. Вольтметр (</a:t>
            </a:r>
            <a:r>
              <a:rPr lang="en-US" sz="1000"/>
              <a:t>PV</a:t>
            </a:r>
            <a:r>
              <a:rPr lang="ru-RU" sz="1000"/>
              <a:t>)</a:t>
            </a:r>
            <a:endParaRPr lang="en-US" sz="1000"/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en-US" sz="1000"/>
              <a:t>15. </a:t>
            </a:r>
            <a:r>
              <a:rPr lang="ru-RU" sz="1000"/>
              <a:t>Амперметр (</a:t>
            </a:r>
            <a:r>
              <a:rPr lang="en-US" sz="1000"/>
              <a:t>PA</a:t>
            </a:r>
            <a:r>
              <a:rPr lang="ru-RU" sz="1000"/>
              <a:t>)</a:t>
            </a:r>
            <a:endParaRPr lang="en-US" sz="1000"/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16. Измерительный трансформатор тока (ТА)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17. Провода низкого напряжения – сварочная цепь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18. Прямой сварочный провод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19. Заземление сварочного изделия (сварочного стола)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20. Свариваемое изделие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</a:pPr>
            <a:r>
              <a:rPr lang="ru-RU" sz="1000"/>
              <a:t>21. Обратный сварочный провод</a:t>
            </a:r>
          </a:p>
        </p:txBody>
      </p:sp>
      <p:pic>
        <p:nvPicPr>
          <p:cNvPr id="133124" name="Picture 4" descr="Электрическая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989138"/>
            <a:ext cx="6732588" cy="4446587"/>
          </a:xfrm>
          <a:prstGeom prst="rect">
            <a:avLst/>
          </a:prstGeom>
          <a:noFill/>
        </p:spPr>
      </p:pic>
      <p:pic>
        <p:nvPicPr>
          <p:cNvPr id="133125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276475"/>
            <a:ext cx="95250" cy="144463"/>
          </a:xfrm>
          <a:prstGeom prst="rect">
            <a:avLst/>
          </a:prstGeom>
          <a:noFill/>
        </p:spPr>
      </p:pic>
      <p:pic>
        <p:nvPicPr>
          <p:cNvPr id="133126" name="Picture 6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420938"/>
            <a:ext cx="101600" cy="144462"/>
          </a:xfrm>
          <a:prstGeom prst="rect">
            <a:avLst/>
          </a:prstGeom>
          <a:noFill/>
        </p:spPr>
      </p:pic>
      <p:pic>
        <p:nvPicPr>
          <p:cNvPr id="133127" name="Picture 7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636838"/>
            <a:ext cx="104775" cy="144462"/>
          </a:xfrm>
          <a:prstGeom prst="rect">
            <a:avLst/>
          </a:prstGeom>
          <a:noFill/>
        </p:spPr>
      </p:pic>
      <p:pic>
        <p:nvPicPr>
          <p:cNvPr id="133128" name="Picture 8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2781300"/>
            <a:ext cx="90488" cy="146050"/>
          </a:xfrm>
          <a:prstGeom prst="rect">
            <a:avLst/>
          </a:prstGeom>
          <a:noFill/>
        </p:spPr>
      </p:pic>
      <p:pic>
        <p:nvPicPr>
          <p:cNvPr id="133129" name="Picture 9" descr="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2924175"/>
            <a:ext cx="104775" cy="144463"/>
          </a:xfrm>
          <a:prstGeom prst="rect">
            <a:avLst/>
          </a:prstGeom>
          <a:noFill/>
        </p:spPr>
      </p:pic>
      <p:pic>
        <p:nvPicPr>
          <p:cNvPr id="133130" name="Picture 10" descr="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3462338"/>
            <a:ext cx="144463" cy="111125"/>
          </a:xfrm>
          <a:prstGeom prst="rect">
            <a:avLst/>
          </a:prstGeom>
          <a:noFill/>
        </p:spPr>
      </p:pic>
      <p:pic>
        <p:nvPicPr>
          <p:cNvPr id="133131" name="Picture 11" descr="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025" y="3597275"/>
            <a:ext cx="144463" cy="119063"/>
          </a:xfrm>
          <a:prstGeom prst="rect">
            <a:avLst/>
          </a:prstGeom>
          <a:noFill/>
        </p:spPr>
      </p:pic>
      <p:pic>
        <p:nvPicPr>
          <p:cNvPr id="133132" name="Picture 12" descr="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4076700"/>
            <a:ext cx="144463" cy="117475"/>
          </a:xfrm>
          <a:prstGeom prst="rect">
            <a:avLst/>
          </a:prstGeom>
          <a:noFill/>
        </p:spPr>
      </p:pic>
      <p:pic>
        <p:nvPicPr>
          <p:cNvPr id="133133" name="Picture 13" descr="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025" y="3141663"/>
            <a:ext cx="104775" cy="144462"/>
          </a:xfrm>
          <a:prstGeom prst="rect">
            <a:avLst/>
          </a:prstGeom>
          <a:noFill/>
        </p:spPr>
      </p:pic>
      <p:pic>
        <p:nvPicPr>
          <p:cNvPr id="133134" name="Picture 14" descr="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025" y="1989138"/>
            <a:ext cx="93663" cy="144462"/>
          </a:xfrm>
          <a:prstGeom prst="rect">
            <a:avLst/>
          </a:prstGeom>
          <a:noFill/>
        </p:spPr>
      </p:pic>
      <p:pic>
        <p:nvPicPr>
          <p:cNvPr id="133135" name="Picture 15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1843088"/>
            <a:ext cx="96838" cy="146050"/>
          </a:xfrm>
          <a:prstGeom prst="rect">
            <a:avLst/>
          </a:prstGeom>
          <a:noFill/>
        </p:spPr>
      </p:pic>
      <p:pic>
        <p:nvPicPr>
          <p:cNvPr id="133136" name="Picture 16" descr="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0850" y="1628775"/>
            <a:ext cx="76200" cy="144463"/>
          </a:xfrm>
          <a:prstGeom prst="rect">
            <a:avLst/>
          </a:prstGeom>
          <a:noFill/>
        </p:spPr>
      </p:pic>
      <p:pic>
        <p:nvPicPr>
          <p:cNvPr id="133137" name="Picture 17" descr="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04025" y="4221163"/>
            <a:ext cx="144463" cy="109537"/>
          </a:xfrm>
          <a:prstGeom prst="rect">
            <a:avLst/>
          </a:prstGeom>
          <a:noFill/>
        </p:spPr>
      </p:pic>
      <p:pic>
        <p:nvPicPr>
          <p:cNvPr id="133138" name="Picture 18" descr="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04025" y="4941888"/>
            <a:ext cx="144463" cy="107950"/>
          </a:xfrm>
          <a:prstGeom prst="rect">
            <a:avLst/>
          </a:prstGeom>
          <a:noFill/>
        </p:spPr>
      </p:pic>
      <p:pic>
        <p:nvPicPr>
          <p:cNvPr id="133139" name="Picture 19" descr="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752513" y="9521825"/>
            <a:ext cx="144462" cy="111125"/>
          </a:xfrm>
          <a:prstGeom prst="rect">
            <a:avLst/>
          </a:prstGeom>
          <a:noFill/>
        </p:spPr>
      </p:pic>
      <p:pic>
        <p:nvPicPr>
          <p:cNvPr id="133140" name="Picture 20" descr="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04025" y="6524625"/>
            <a:ext cx="142875" cy="109538"/>
          </a:xfrm>
          <a:prstGeom prst="rect">
            <a:avLst/>
          </a:prstGeom>
          <a:noFill/>
        </p:spPr>
      </p:pic>
      <p:pic>
        <p:nvPicPr>
          <p:cNvPr id="133141" name="Picture 21" descr="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04025" y="5300663"/>
            <a:ext cx="144463" cy="111125"/>
          </a:xfrm>
          <a:prstGeom prst="rect">
            <a:avLst/>
          </a:prstGeom>
          <a:noFill/>
        </p:spPr>
      </p:pic>
      <p:pic>
        <p:nvPicPr>
          <p:cNvPr id="133142" name="Picture 22" descr="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04025" y="5589588"/>
            <a:ext cx="144463" cy="109537"/>
          </a:xfrm>
          <a:prstGeom prst="rect">
            <a:avLst/>
          </a:prstGeom>
          <a:noFill/>
        </p:spPr>
      </p:pic>
      <p:pic>
        <p:nvPicPr>
          <p:cNvPr id="133143" name="Picture 23" descr="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04025" y="5876925"/>
            <a:ext cx="142875" cy="109538"/>
          </a:xfrm>
          <a:prstGeom prst="rect">
            <a:avLst/>
          </a:prstGeom>
          <a:noFill/>
        </p:spPr>
      </p:pic>
      <p:pic>
        <p:nvPicPr>
          <p:cNvPr id="133144" name="Picture 24" descr="1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04025" y="6021388"/>
            <a:ext cx="142875" cy="115887"/>
          </a:xfrm>
          <a:prstGeom prst="rect">
            <a:avLst/>
          </a:prstGeom>
          <a:noFill/>
        </p:spPr>
      </p:pic>
      <p:pic>
        <p:nvPicPr>
          <p:cNvPr id="133145" name="Picture 25" descr="2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04025" y="6381750"/>
            <a:ext cx="144463" cy="111125"/>
          </a:xfrm>
          <a:prstGeom prst="rect">
            <a:avLst/>
          </a:prstGeom>
          <a:noFill/>
        </p:spPr>
      </p:pic>
      <p:pic>
        <p:nvPicPr>
          <p:cNvPr id="133146" name="Picture 26" descr="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04025" y="5084763"/>
            <a:ext cx="144463" cy="1111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1962 0.15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01303 0.157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0158 0.19954 " pathEditMode="relative" ptsTypes="AA">
                                      <p:cBhvr>
                                        <p:cTn id="53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48148E-6 L -0.01581 0.19931 " pathEditMode="relative" ptsTypes="AA">
                                      <p:cBhvr>
                                        <p:cTn id="66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12604 0.23101 " pathEditMode="relative" ptsTypes="AA">
                                      <p:cBhvr>
                                        <p:cTn id="79" dur="2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59259E-6 L -0.11824 0.23102 " pathEditMode="relative" ptsTypes="AA">
                                      <p:cBhvr>
                                        <p:cTn id="92" dur="2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48148E-6 L -0.21268 0.07361 " pathEditMode="relative" ptsTypes="AA">
                                      <p:cBhvr>
                                        <p:cTn id="105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48148E-6 L -0.20487 0.08402 " pathEditMode="relative" ptsTypes="AA">
                                      <p:cBhvr>
                                        <p:cTn id="118" dur="2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48148E-6 L -0.33091 0.02106 " pathEditMode="relative" ptsTypes="AA">
                                      <p:cBhvr>
                                        <p:cTn id="131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2963E-6 L -0.3151 -0.1993 " pathEditMode="relative" ptsTypes="AA">
                                      <p:cBhvr>
                                        <p:cTn id="144" dur="2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18125 -0.18889 " pathEditMode="relative" ptsTypes="AA">
                                      <p:cBhvr>
                                        <p:cTn id="157" dur="2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51198 -0.06319 " pathEditMode="relative" ptsTypes="AA">
                                      <p:cBhvr>
                                        <p:cTn id="170" dur="20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36232 0.13657 " pathEditMode="relative" ptsTypes="AA">
                                      <p:cBhvr>
                                        <p:cTn id="183" dur="20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3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3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66163 -0.29398 " pathEditMode="relative" ptsTypes="AA">
                                      <p:cBhvr>
                                        <p:cTn id="196" dur="20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33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33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2963E-6 L -0.69305 -0.31505 " pathEditMode="relative" ptsTypes="AA">
                                      <p:cBhvr>
                                        <p:cTn id="209" dur="20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3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33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2963E-6 L -0.58281 -0.147 " pathEditMode="relative" ptsTypes="AA">
                                      <p:cBhvr>
                                        <p:cTn id="222" dur="2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3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33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2963E-6 L -0.51198 -0.24144 " pathEditMode="relative" ptsTypes="AA">
                                      <p:cBhvr>
                                        <p:cTn id="235" dur="20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33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33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60642 -0.21018 " pathEditMode="relative" ptsTypes="AA">
                                      <p:cBhvr>
                                        <p:cTn id="248" dur="20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33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33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66667E-6 L -0.68524 -0.06296 " pathEditMode="relative" ptsTypes="AA">
                                      <p:cBhvr>
                                        <p:cTn id="261" dur="2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331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331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64583 -0.19953 " pathEditMode="relative" ptsTypes="AA">
                                      <p:cBhvr>
                                        <p:cTn id="274" dur="2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331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331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59062 -0.23102 " pathEditMode="relative" ptsTypes="AA">
                                      <p:cBhvr>
                                        <p:cTn id="287" dur="2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81000"/>
            <a:ext cx="8218487" cy="1752600"/>
          </a:xfrm>
        </p:spPr>
        <p:txBody>
          <a:bodyPr/>
          <a:lstStyle/>
          <a:p>
            <a:r>
              <a:rPr lang="ru-RU" sz="6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 ПРИМЕНЕНИЕМ ДАВЛЕНИЯ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41036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(физико-механический процесс)</a:t>
            </a:r>
          </a:p>
          <a:p>
            <a:pPr algn="ctr">
              <a:buFont typeface="Wingdings" pitchFamily="2" charset="2"/>
              <a:buNone/>
            </a:pPr>
            <a:endParaRPr lang="ru-RU" sz="1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  <a:p>
            <a:pPr>
              <a:buFontTx/>
              <a:buNone/>
            </a:pP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- Контактная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- Диффузионная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- Стыковая контактная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- Высокочастотная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- Дугопрессовая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- Газопрессовая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- Шлакопрессовая и другие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2" grpId="1"/>
      <p:bldP spid="66563" grpId="0" uiExpand="1" build="p"/>
      <p:bldP spid="66563" grpId="1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chemeClr val="tx1"/>
                </a:solidFill>
              </a:rPr>
              <a:t>Рукоятка переключателя диапазонов тока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652963"/>
            <a:ext cx="8713787" cy="2160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 b="1"/>
              <a:t>Положение 1 – Соединение треугольником – большой ток</a:t>
            </a:r>
          </a:p>
          <a:p>
            <a:pPr>
              <a:buFont typeface="Wingdings" pitchFamily="2" charset="2"/>
              <a:buNone/>
            </a:pPr>
            <a:r>
              <a:rPr lang="ru-RU" sz="2500" b="1"/>
              <a:t>Положение 2 - Соединение звездой – малый ток</a:t>
            </a:r>
          </a:p>
          <a:p>
            <a:pPr>
              <a:buFont typeface="Wingdings" pitchFamily="2" charset="2"/>
              <a:buNone/>
            </a:pPr>
            <a:endParaRPr lang="ru-RU" sz="2500" b="1"/>
          </a:p>
        </p:txBody>
      </p:sp>
      <p:pic>
        <p:nvPicPr>
          <p:cNvPr id="134148" name="Picture 4" descr="Рукоятка переключате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844675"/>
            <a:ext cx="6769100" cy="2232025"/>
          </a:xfrm>
          <a:prstGeom prst="rect">
            <a:avLst/>
          </a:prstGeom>
          <a:noFill/>
        </p:spPr>
      </p:pic>
      <p:pic>
        <p:nvPicPr>
          <p:cNvPr id="134149" name="Picture 5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688" y="5157788"/>
            <a:ext cx="215900" cy="358775"/>
          </a:xfrm>
          <a:prstGeom prst="rect">
            <a:avLst/>
          </a:prstGeom>
          <a:noFill/>
        </p:spPr>
      </p:pic>
      <p:pic>
        <p:nvPicPr>
          <p:cNvPr id="134150" name="Picture 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4724400"/>
            <a:ext cx="187325" cy="3587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54566 -0.152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39757 -0.2152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tx1"/>
                </a:solidFill>
              </a:rPr>
              <a:t>Схема ручного передвижения магнитного шунта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81525"/>
            <a:ext cx="4038600" cy="18716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А) Сила тока наименьшая (шунт помещён между катушками, магнитный поток проходит через него).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581525"/>
            <a:ext cx="4038600" cy="1943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/>
              <a:t>Б) Сила тока наибольшая (шунт удалён от катушек, магнитный поток проходит через стальной сердечник).</a:t>
            </a:r>
          </a:p>
        </p:txBody>
      </p:sp>
      <p:pic>
        <p:nvPicPr>
          <p:cNvPr id="135173" name="Picture 5" descr="а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73238"/>
            <a:ext cx="3095625" cy="2760662"/>
          </a:xfrm>
          <a:prstGeom prst="rect">
            <a:avLst/>
          </a:prstGeom>
          <a:noFill/>
        </p:spPr>
      </p:pic>
      <p:pic>
        <p:nvPicPr>
          <p:cNvPr id="135174" name="Picture 6" descr="б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773238"/>
            <a:ext cx="2952750" cy="277495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362950" cy="2290762"/>
          </a:xfrm>
        </p:spPr>
        <p:txBody>
          <a:bodyPr/>
          <a:lstStyle/>
          <a:p>
            <a:r>
              <a:rPr lang="ru-RU" sz="4000">
                <a:solidFill>
                  <a:schemeClr val="tx1"/>
                </a:solidFill>
              </a:rPr>
              <a:t>Схема ручного передвижения вторичной катушки трансформатора с помощью винтового устройства</a:t>
            </a:r>
          </a:p>
        </p:txBody>
      </p:sp>
      <p:pic>
        <p:nvPicPr>
          <p:cNvPr id="136195" name="Picture 3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127375"/>
            <a:ext cx="7775575" cy="310991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tx1"/>
                </a:solidFill>
              </a:rPr>
              <a:t>Схема внешних характеристик источников питания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1989138"/>
            <a:ext cx="3241675" cy="43211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600" b="1"/>
              <a:t>1. Крутопадающая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600" b="1"/>
              <a:t>2. Пологопадающая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600" b="1"/>
              <a:t>3. Жёсткая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600" b="1"/>
              <a:t>4. Возрастающая</a:t>
            </a:r>
          </a:p>
        </p:txBody>
      </p:sp>
      <p:pic>
        <p:nvPicPr>
          <p:cNvPr id="137220" name="Picture 4" descr="Граф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60575"/>
            <a:ext cx="5400675" cy="4286250"/>
          </a:xfrm>
          <a:prstGeom prst="rect">
            <a:avLst/>
          </a:prstGeom>
          <a:noFill/>
        </p:spPr>
      </p:pic>
      <p:pic>
        <p:nvPicPr>
          <p:cNvPr id="137221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713" y="2060575"/>
            <a:ext cx="187325" cy="358775"/>
          </a:xfrm>
          <a:prstGeom prst="rect">
            <a:avLst/>
          </a:prstGeom>
          <a:noFill/>
        </p:spPr>
      </p:pic>
      <p:pic>
        <p:nvPicPr>
          <p:cNvPr id="137222" name="Picture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3500438"/>
            <a:ext cx="285750" cy="433387"/>
          </a:xfrm>
          <a:prstGeom prst="rect">
            <a:avLst/>
          </a:prstGeom>
          <a:noFill/>
        </p:spPr>
      </p:pic>
      <p:pic>
        <p:nvPicPr>
          <p:cNvPr id="137223" name="Picture 7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88" y="2997200"/>
            <a:ext cx="279400" cy="431800"/>
          </a:xfrm>
          <a:prstGeom prst="rect">
            <a:avLst/>
          </a:prstGeom>
          <a:noFill/>
        </p:spPr>
      </p:pic>
      <p:pic>
        <p:nvPicPr>
          <p:cNvPr id="137224" name="Picture 8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5688" y="2492375"/>
            <a:ext cx="276225" cy="4318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77457E-6 L -0.66388 0.466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67052E-7 L -0.51111 0.3567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2428E-6 L -0.51979 0.02104 " pathEditMode="relative" ptsTypes="AA">
                                      <p:cBhvr>
                                        <p:cTn id="54" dur="2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62428E-6 L -0.58281 -0.13642 " pathEditMode="relative" ptsTypes="AA">
                                      <p:cBhvr>
                                        <p:cTn id="67" dur="2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tx1"/>
                </a:solidFill>
              </a:rPr>
              <a:t>Схема сварочного поста (кабины)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4365625"/>
            <a:ext cx="5122862" cy="20161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1 – Источник питания.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2 – Стол сварщика.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3 – Стул.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4 – Ящик для электродов.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5 – Стеллаж для деталей.</a:t>
            </a:r>
          </a:p>
        </p:txBody>
      </p:sp>
      <p:pic>
        <p:nvPicPr>
          <p:cNvPr id="138244" name="Picture 4" descr="По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390650"/>
            <a:ext cx="5976937" cy="2759075"/>
          </a:xfrm>
          <a:prstGeom prst="rect">
            <a:avLst/>
          </a:prstGeom>
          <a:noFill/>
        </p:spPr>
      </p:pic>
      <p:pic>
        <p:nvPicPr>
          <p:cNvPr id="138245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437063"/>
            <a:ext cx="149225" cy="285750"/>
          </a:xfrm>
          <a:prstGeom prst="rect">
            <a:avLst/>
          </a:prstGeom>
          <a:noFill/>
        </p:spPr>
      </p:pic>
      <p:pic>
        <p:nvPicPr>
          <p:cNvPr id="138246" name="Picture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5734050"/>
            <a:ext cx="190500" cy="288925"/>
          </a:xfrm>
          <a:prstGeom prst="rect">
            <a:avLst/>
          </a:prstGeom>
          <a:noFill/>
        </p:spPr>
      </p:pic>
      <p:pic>
        <p:nvPicPr>
          <p:cNvPr id="138247" name="Picture 7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5300663"/>
            <a:ext cx="185738" cy="287337"/>
          </a:xfrm>
          <a:prstGeom prst="rect">
            <a:avLst/>
          </a:prstGeom>
          <a:noFill/>
        </p:spPr>
      </p:pic>
      <p:pic>
        <p:nvPicPr>
          <p:cNvPr id="138248" name="Picture 8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4868863"/>
            <a:ext cx="184150" cy="287337"/>
          </a:xfrm>
          <a:prstGeom prst="rect">
            <a:avLst/>
          </a:prstGeom>
          <a:noFill/>
        </p:spPr>
      </p:pic>
      <p:pic>
        <p:nvPicPr>
          <p:cNvPr id="138249" name="Picture 9" descr="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4263" y="6092825"/>
            <a:ext cx="201612" cy="288925"/>
          </a:xfrm>
          <a:prstGeom prst="rect">
            <a:avLst/>
          </a:prstGeom>
          <a:noFill/>
        </p:spPr>
      </p:pic>
      <p:pic>
        <p:nvPicPr>
          <p:cNvPr id="138250" name="Picture 1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4437063"/>
            <a:ext cx="149225" cy="285750"/>
          </a:xfrm>
          <a:prstGeom prst="rect">
            <a:avLst/>
          </a:prstGeom>
          <a:noFill/>
        </p:spPr>
      </p:pic>
      <p:pic>
        <p:nvPicPr>
          <p:cNvPr id="138251" name="Picture 11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5300663"/>
            <a:ext cx="185738" cy="287337"/>
          </a:xfrm>
          <a:prstGeom prst="rect">
            <a:avLst/>
          </a:prstGeom>
          <a:noFill/>
        </p:spPr>
      </p:pic>
      <p:pic>
        <p:nvPicPr>
          <p:cNvPr id="138252" name="Picture 12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1725" y="4868863"/>
            <a:ext cx="184150" cy="287337"/>
          </a:xfrm>
          <a:prstGeom prst="rect">
            <a:avLst/>
          </a:prstGeom>
          <a:noFill/>
        </p:spPr>
      </p:pic>
      <p:pic>
        <p:nvPicPr>
          <p:cNvPr id="138253" name="Picture 13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5734050"/>
            <a:ext cx="190500" cy="288925"/>
          </a:xfrm>
          <a:prstGeom prst="rect">
            <a:avLst/>
          </a:prstGeom>
          <a:noFill/>
        </p:spPr>
      </p:pic>
      <p:pic>
        <p:nvPicPr>
          <p:cNvPr id="138254" name="Picture 14" descr="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8363" y="6092825"/>
            <a:ext cx="201612" cy="2889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2312E-6 L 0.29896 -0.387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00764 -0.314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23 L 0.30712 -0.282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3.05556E-6 -0.28357 " pathEditMode="relative" ptsTypes="AA">
                                      <p:cBhvr>
                                        <p:cTn id="56" dur="2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21387E-6 L 0.40174 -0.33549 " pathEditMode="relative" ptsTypes="AA">
                                      <p:cBhvr>
                                        <p:cTn id="75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1316 -0.2622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66667E-6 L 0.16545 -0.3676 " pathEditMode="relative" ptsTypes="AA">
                                      <p:cBhvr>
                                        <p:cTn id="96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8.51852E-6 L 0.46458 -0.34653 " pathEditMode="relative" ptsTypes="AA">
                                      <p:cBhvr>
                                        <p:cTn id="98" dur="20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33333E-6 L 0.45678 -0.5669 " pathEditMode="relative" ptsTypes="AA">
                                      <p:cBhvr>
                                        <p:cTn id="117" dur="2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18889 -0.47245 " pathEditMode="relative" ptsTypes="AA">
                                      <p:cBhvr>
                                        <p:cTn id="119" dur="20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435975" cy="6394450"/>
          </a:xfrm>
        </p:spPr>
        <p:txBody>
          <a:bodyPr/>
          <a:lstStyle/>
          <a:p>
            <a:r>
              <a:rPr lang="ru-RU" sz="5700">
                <a:solidFill>
                  <a:schemeClr val="tx1"/>
                </a:solidFill>
              </a:rPr>
              <a:t>Сварщику</a:t>
            </a:r>
            <a:br>
              <a:rPr lang="ru-RU" sz="5700">
                <a:solidFill>
                  <a:schemeClr val="tx1"/>
                </a:solidFill>
              </a:rPr>
            </a:br>
            <a:r>
              <a:rPr lang="ru-RU" sz="7500">
                <a:solidFill>
                  <a:srgbClr val="F80C12"/>
                </a:solidFill>
              </a:rPr>
              <a:t>ЗАПРЕЩАЕТСЯ</a:t>
            </a:r>
            <a:r>
              <a:rPr lang="ru-RU" sz="5700">
                <a:solidFill>
                  <a:schemeClr val="tx1"/>
                </a:solidFill>
              </a:rPr>
              <a:t/>
            </a:r>
            <a:br>
              <a:rPr lang="ru-RU" sz="5700">
                <a:solidFill>
                  <a:schemeClr val="tx1"/>
                </a:solidFill>
              </a:rPr>
            </a:br>
            <a:r>
              <a:rPr lang="ru-RU" sz="5700">
                <a:solidFill>
                  <a:schemeClr val="tx1"/>
                </a:solidFill>
              </a:rPr>
              <a:t> подключать трансформатор к промышленной сети</a:t>
            </a:r>
            <a:r>
              <a:rPr lang="ru-RU" sz="4700" b="0">
                <a:solidFill>
                  <a:schemeClr val="tx1"/>
                </a:solidFill>
              </a:rPr>
              <a:t/>
            </a:r>
            <a:br>
              <a:rPr lang="ru-RU" sz="4700" b="0">
                <a:solidFill>
                  <a:schemeClr val="tx1"/>
                </a:solidFill>
              </a:rPr>
            </a:br>
            <a:endParaRPr lang="ru-RU" sz="4700" b="0">
              <a:solidFill>
                <a:schemeClr val="tx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9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640873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5400">
                <a:solidFill>
                  <a:srgbClr val="FFFF00"/>
                </a:solidFill>
              </a:rPr>
              <a:t>ЭЛЕКТРИЧЕСКАЯ СХЕМА СВАРОЧНОГО ВЫПРЯМИТЕЛЯ И ПОСТА</a:t>
            </a:r>
            <a:r>
              <a:rPr lang="ru-RU"/>
              <a:t> </a:t>
            </a:r>
            <a:br>
              <a:rPr lang="ru-RU"/>
            </a:br>
            <a:r>
              <a:rPr lang="ru-RU" sz="4800">
                <a:solidFill>
                  <a:srgbClr val="FFFFF7"/>
                </a:solidFill>
              </a:rPr>
              <a:t>(источники постоянного тока)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4450"/>
            <a:ext cx="8496300" cy="850900"/>
          </a:xfrm>
        </p:spPr>
        <p:txBody>
          <a:bodyPr/>
          <a:lstStyle/>
          <a:p>
            <a:r>
              <a:rPr lang="ru-RU" sz="3500">
                <a:solidFill>
                  <a:srgbClr val="FFFF00"/>
                </a:solidFill>
              </a:rPr>
              <a:t>Общий вид выпрямителя типа ВД – 306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84888" y="981075"/>
            <a:ext cx="3059112" cy="5445125"/>
          </a:xfrm>
        </p:spPr>
        <p:txBody>
          <a:bodyPr/>
          <a:lstStyle/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1. Вентилятор для охлаждения выпрямительного блока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2. Выпрямительный блок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3. Вторичная катушка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4. Первичная катушка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5. Рукоятка плавного изменения силы тока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6. Стальной сердечник –магнитопровод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7. Рукоятка ступенчатого переключения диапазонов тока (звезда-треугольник)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8. Колодка штепсельного разъема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9. Гнездо токовых сварочных разъемов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10. Зажим для заземления кожуха выпрямителя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11. Прямой сварочный провод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12. Изделие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/>
              <a:t>13. Обратный сварочный провод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797425"/>
            <a:ext cx="5400675" cy="18716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</a:rPr>
              <a:t>ТИПЫ СВАРОЧНЫХ ВЫПРЯМИТЕЛЕЙ: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- Однопостовые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              ВД, ВС, ВДГ, ВСЖ, ВДУ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/>
              <a:t>- Многопостовые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/>
              <a:t>              ВКСМ, ВДМ, ВМГ, ВДУМ</a:t>
            </a:r>
            <a:r>
              <a:rPr lang="ru-RU" sz="2000"/>
              <a:t> </a:t>
            </a:r>
          </a:p>
        </p:txBody>
      </p:sp>
      <p:pic>
        <p:nvPicPr>
          <p:cNvPr id="141317" name="Picture 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5522912" cy="3194050"/>
          </a:xfrm>
          <a:prstGeom prst="rect">
            <a:avLst/>
          </a:prstGeom>
          <a:noFill/>
        </p:spPr>
      </p:pic>
      <p:pic>
        <p:nvPicPr>
          <p:cNvPr id="141318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205038"/>
            <a:ext cx="142875" cy="215900"/>
          </a:xfrm>
          <a:prstGeom prst="rect">
            <a:avLst/>
          </a:prstGeom>
          <a:noFill/>
        </p:spPr>
      </p:pic>
      <p:pic>
        <p:nvPicPr>
          <p:cNvPr id="141319" name="Picture 7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492375"/>
            <a:ext cx="150813" cy="215900"/>
          </a:xfrm>
          <a:prstGeom prst="rect">
            <a:avLst/>
          </a:prstGeom>
          <a:noFill/>
        </p:spPr>
      </p:pic>
      <p:pic>
        <p:nvPicPr>
          <p:cNvPr id="141320" name="Picture 8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924175"/>
            <a:ext cx="157163" cy="215900"/>
          </a:xfrm>
          <a:prstGeom prst="rect">
            <a:avLst/>
          </a:prstGeom>
          <a:noFill/>
        </p:spPr>
      </p:pic>
      <p:pic>
        <p:nvPicPr>
          <p:cNvPr id="141321" name="Picture 9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3357563"/>
            <a:ext cx="133350" cy="215900"/>
          </a:xfrm>
          <a:prstGeom prst="rect">
            <a:avLst/>
          </a:prstGeom>
          <a:noFill/>
        </p:spPr>
      </p:pic>
      <p:pic>
        <p:nvPicPr>
          <p:cNvPr id="141322" name="Picture 10" descr="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4076700"/>
            <a:ext cx="155575" cy="215900"/>
          </a:xfrm>
          <a:prstGeom prst="rect">
            <a:avLst/>
          </a:prstGeom>
          <a:noFill/>
        </p:spPr>
      </p:pic>
      <p:pic>
        <p:nvPicPr>
          <p:cNvPr id="141323" name="Picture 11" descr="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006975"/>
            <a:ext cx="288925" cy="222250"/>
          </a:xfrm>
          <a:prstGeom prst="rect">
            <a:avLst/>
          </a:prstGeom>
          <a:noFill/>
        </p:spPr>
      </p:pic>
      <p:pic>
        <p:nvPicPr>
          <p:cNvPr id="141324" name="Picture 12" descr="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5445125"/>
            <a:ext cx="288925" cy="236538"/>
          </a:xfrm>
          <a:prstGeom prst="rect">
            <a:avLst/>
          </a:prstGeom>
          <a:noFill/>
        </p:spPr>
      </p:pic>
      <p:pic>
        <p:nvPicPr>
          <p:cNvPr id="141325" name="Picture 13" descr="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5876925"/>
            <a:ext cx="288925" cy="233363"/>
          </a:xfrm>
          <a:prstGeom prst="rect">
            <a:avLst/>
          </a:prstGeom>
          <a:noFill/>
        </p:spPr>
      </p:pic>
      <p:pic>
        <p:nvPicPr>
          <p:cNvPr id="141326" name="Picture 14" descr="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425" y="4508500"/>
            <a:ext cx="155575" cy="215900"/>
          </a:xfrm>
          <a:prstGeom prst="rect">
            <a:avLst/>
          </a:prstGeom>
          <a:noFill/>
        </p:spPr>
      </p:pic>
      <p:pic>
        <p:nvPicPr>
          <p:cNvPr id="141327" name="Picture 15" descr="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425" y="1916113"/>
            <a:ext cx="139700" cy="215900"/>
          </a:xfrm>
          <a:prstGeom prst="rect">
            <a:avLst/>
          </a:prstGeom>
          <a:noFill/>
        </p:spPr>
      </p:pic>
      <p:pic>
        <p:nvPicPr>
          <p:cNvPr id="141328" name="Picture 16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425" y="1700213"/>
            <a:ext cx="142875" cy="215900"/>
          </a:xfrm>
          <a:prstGeom prst="rect">
            <a:avLst/>
          </a:prstGeom>
          <a:noFill/>
        </p:spPr>
      </p:pic>
      <p:pic>
        <p:nvPicPr>
          <p:cNvPr id="141329" name="Picture 17" descr="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425" y="981075"/>
            <a:ext cx="112713" cy="215900"/>
          </a:xfrm>
          <a:prstGeom prst="rect">
            <a:avLst/>
          </a:prstGeom>
          <a:noFill/>
        </p:spPr>
      </p:pic>
      <p:pic>
        <p:nvPicPr>
          <p:cNvPr id="141330" name="Picture 18" descr="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8988" y="6164263"/>
            <a:ext cx="288925" cy="217487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42344 0.057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6 L -0.39375 -0.04213 " pathEditMode="relative" ptsTypes="AA">
                                      <p:cBhvr>
                                        <p:cTn id="38" dur="2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4.07407E-6 L -0.37013 -0.07338 " pathEditMode="relative" ptsTypes="AA">
                                      <p:cBhvr>
                                        <p:cTn id="51" dur="2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33855 -0.10509 " pathEditMode="relative" ptsTypes="AA">
                                      <p:cBhvr>
                                        <p:cTn id="64" dur="2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4.07407E-6 L -0.29913 -0.15741 " pathEditMode="relative" ptsTypes="AA">
                                      <p:cBhvr>
                                        <p:cTn id="77" dur="2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27553 -0.23101 " pathEditMode="relative" ptsTypes="AA">
                                      <p:cBhvr>
                                        <p:cTn id="90" dur="2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7.40741E-6 L -0.22048 -0.29397 " pathEditMode="relative" ptsTypes="AA">
                                      <p:cBhvr>
                                        <p:cTn id="103" dur="2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07153 -0.1101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10295 -0.1731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03704E-6 L -0.19688 -0.24167 " pathEditMode="relative" ptsTypes="AA">
                                      <p:cBhvr>
                                        <p:cTn id="142" dur="2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55122 -0.42014 " pathEditMode="relative" ptsTypes="AA">
                                      <p:cBhvr>
                                        <p:cTn id="155" dur="2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59844 -0.3044 " pathEditMode="relative" ptsTypes="AA">
                                      <p:cBhvr>
                                        <p:cTn id="168" dur="2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4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4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92593E-6 L -0.56702 -0.34629 " pathEditMode="relative" ptsTypes="AA">
                                      <p:cBhvr>
                                        <p:cTn id="181" dur="20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decel="10000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10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10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Элек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08000"/>
            <a:ext cx="7993063" cy="4052888"/>
          </a:xfrm>
          <a:prstGeom prst="rect">
            <a:avLst/>
          </a:prstGeom>
          <a:noFill/>
        </p:spPr>
      </p:pic>
      <p:sp>
        <p:nvSpPr>
          <p:cNvPr id="1423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893175" cy="549275"/>
          </a:xfrm>
        </p:spPr>
        <p:txBody>
          <a:bodyPr/>
          <a:lstStyle/>
          <a:p>
            <a:r>
              <a:rPr lang="ru-RU" sz="2200">
                <a:solidFill>
                  <a:srgbClr val="FFFF00"/>
                </a:solidFill>
              </a:rPr>
              <a:t>Электрическая схема сварочного выпрямителя типа ВД и поста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4176713" cy="6092825"/>
          </a:xfrm>
        </p:spPr>
        <p:txBody>
          <a:bodyPr/>
          <a:lstStyle/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Питающая промышленная сеть трёхфазного переменного тока:</a:t>
            </a: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3…50 Гц, 220 В/380 В</a:t>
            </a: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 algn="ctr">
              <a:lnSpc>
                <a:spcPct val="90000"/>
              </a:lnSpc>
              <a:buFont typeface="Wingdings" pitchFamily="2" charset="2"/>
              <a:buNone/>
            </a:pPr>
            <a:endParaRPr lang="ru-RU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1. Выключатель пакетный (</a:t>
            </a:r>
            <a:r>
              <a:rPr lang="en-US" sz="1000" b="1">
                <a:solidFill>
                  <a:srgbClr val="FFFF00"/>
                </a:solidFill>
              </a:rPr>
              <a:t>SA1</a:t>
            </a:r>
            <a:r>
              <a:rPr lang="ru-RU" sz="1000" b="1">
                <a:solidFill>
                  <a:srgbClr val="FFFF00"/>
                </a:solidFill>
              </a:rPr>
              <a:t>)</a:t>
            </a:r>
            <a:endParaRPr lang="en-US" sz="1000" b="1">
              <a:solidFill>
                <a:srgbClr val="FFFF00"/>
              </a:solidFill>
            </a:endParaRP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2. Предохранители плавкие (</a:t>
            </a:r>
            <a:r>
              <a:rPr lang="en-US" sz="1000" b="1">
                <a:solidFill>
                  <a:srgbClr val="FFFF00"/>
                </a:solidFill>
              </a:rPr>
              <a:t>FU</a:t>
            </a:r>
            <a:r>
              <a:rPr lang="ru-RU" sz="1000" b="1">
                <a:solidFill>
                  <a:srgbClr val="FFFF00"/>
                </a:solidFill>
              </a:rPr>
              <a:t>)</a:t>
            </a:r>
            <a:endParaRPr lang="en-US" sz="1000" b="1">
              <a:solidFill>
                <a:srgbClr val="FFFF00"/>
              </a:solidFill>
            </a:endParaRP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3. Электродвигатель 3-х фазный асинхронный для охлаждения блока полупроводниковых выпрямителей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4. Контактор, магнитный пускатель (КМ)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5. Силовой трёхфазный трансформатор, понижающий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6. Переключатель диапазонов тока (</a:t>
            </a:r>
            <a:r>
              <a:rPr lang="en-US" sz="1000" b="1">
                <a:solidFill>
                  <a:srgbClr val="FFFF00"/>
                </a:solidFill>
              </a:rPr>
              <a:t>SA</a:t>
            </a:r>
            <a:r>
              <a:rPr lang="ru-RU" sz="1000" b="1">
                <a:solidFill>
                  <a:srgbClr val="FFFF00"/>
                </a:solidFill>
              </a:rPr>
              <a:t>2)</a:t>
            </a:r>
          </a:p>
          <a:p>
            <a:pPr marL="182563" indent="-182563">
              <a:lnSpc>
                <a:spcPct val="90000"/>
              </a:lnSpc>
              <a:buFontTx/>
              <a:buNone/>
            </a:pPr>
            <a:r>
              <a:rPr lang="ru-RU" sz="1000" b="1">
                <a:solidFill>
                  <a:srgbClr val="FFFF00"/>
                </a:solidFill>
              </a:rPr>
              <a:t>- большие токи</a:t>
            </a:r>
          </a:p>
          <a:p>
            <a:pPr marL="182563" indent="-182563">
              <a:lnSpc>
                <a:spcPct val="90000"/>
              </a:lnSpc>
              <a:buFontTx/>
              <a:buNone/>
            </a:pPr>
            <a:r>
              <a:rPr lang="ru-RU" sz="1000" b="1">
                <a:solidFill>
                  <a:srgbClr val="FFFF00"/>
                </a:solidFill>
              </a:rPr>
              <a:t>- малые токи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7. Регулирование силы тока за счёт плавного перемещения первичной обмотки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8. Полупроводниковый блок выпрямителей (набор вентилей, диодов) (</a:t>
            </a:r>
            <a:r>
              <a:rPr lang="en-US" sz="1000" b="1">
                <a:solidFill>
                  <a:srgbClr val="FFFF00"/>
                </a:solidFill>
              </a:rPr>
              <a:t>UD</a:t>
            </a:r>
            <a:r>
              <a:rPr lang="ru-RU" sz="1000" b="1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5013325"/>
            <a:ext cx="3168650" cy="1368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9. Вольтметр (</a:t>
            </a:r>
            <a:r>
              <a:rPr lang="en-US" sz="1000" b="1">
                <a:solidFill>
                  <a:srgbClr val="FFFF00"/>
                </a:solidFill>
              </a:rPr>
              <a:t>PV</a:t>
            </a:r>
            <a:r>
              <a:rPr lang="ru-RU" sz="1000" b="1">
                <a:solidFill>
                  <a:srgbClr val="FFFF00"/>
                </a:solidFill>
              </a:rPr>
              <a:t>)</a:t>
            </a:r>
            <a:endParaRPr lang="en-US" sz="1000" b="1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000" b="1">
                <a:solidFill>
                  <a:srgbClr val="FFFF00"/>
                </a:solidFill>
              </a:rPr>
              <a:t>10</a:t>
            </a:r>
            <a:r>
              <a:rPr lang="ru-RU" sz="1000" b="1">
                <a:solidFill>
                  <a:srgbClr val="FFFF00"/>
                </a:solidFill>
              </a:rPr>
              <a:t>.</a:t>
            </a:r>
            <a:r>
              <a:rPr lang="en-US" sz="1000" b="1">
                <a:solidFill>
                  <a:srgbClr val="FFFF00"/>
                </a:solidFill>
              </a:rPr>
              <a:t> </a:t>
            </a:r>
            <a:r>
              <a:rPr lang="ru-RU" sz="1000" b="1">
                <a:solidFill>
                  <a:srgbClr val="FFFF00"/>
                </a:solidFill>
              </a:rPr>
              <a:t>Амперметр (</a:t>
            </a:r>
            <a:r>
              <a:rPr lang="en-US" sz="1000" b="1">
                <a:solidFill>
                  <a:srgbClr val="FFFF00"/>
                </a:solidFill>
              </a:rPr>
              <a:t>PA</a:t>
            </a:r>
            <a:r>
              <a:rPr lang="ru-RU" sz="1000" b="1">
                <a:solidFill>
                  <a:srgbClr val="FFFF00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11. Измерительный шунт (</a:t>
            </a:r>
            <a:r>
              <a:rPr lang="en-US" sz="1000" b="1">
                <a:solidFill>
                  <a:srgbClr val="FFFF00"/>
                </a:solidFill>
              </a:rPr>
              <a:t>RS</a:t>
            </a:r>
            <a:r>
              <a:rPr lang="ru-RU" sz="1000" b="1">
                <a:solidFill>
                  <a:srgbClr val="FFFF00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12. Токовые разъемы сварочной цепи</a:t>
            </a:r>
          </a:p>
          <a:p>
            <a:pPr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13. Реостат балластный (</a:t>
            </a:r>
            <a:r>
              <a:rPr lang="en-US" sz="1000" b="1">
                <a:solidFill>
                  <a:srgbClr val="FFFF00"/>
                </a:solidFill>
              </a:rPr>
              <a:t>RR</a:t>
            </a:r>
            <a:r>
              <a:rPr lang="ru-RU" sz="1000" b="1">
                <a:solidFill>
                  <a:srgbClr val="FFFF00"/>
                </a:solidFill>
              </a:rPr>
              <a:t>)</a:t>
            </a:r>
            <a:endParaRPr lang="en-US" sz="1000" b="1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000" b="1">
                <a:solidFill>
                  <a:srgbClr val="FFFF00"/>
                </a:solidFill>
              </a:rPr>
              <a:t>14</a:t>
            </a:r>
            <a:r>
              <a:rPr lang="ru-RU" sz="1000" b="1">
                <a:solidFill>
                  <a:srgbClr val="FFFF00"/>
                </a:solidFill>
              </a:rPr>
              <a:t>. Свариваемое изделие</a:t>
            </a:r>
          </a:p>
          <a:p>
            <a:pPr>
              <a:buFont typeface="Wingdings" pitchFamily="2" charset="2"/>
              <a:buNone/>
            </a:pPr>
            <a:r>
              <a:rPr lang="ru-RU" sz="1000" b="1">
                <a:solidFill>
                  <a:srgbClr val="FFFF00"/>
                </a:solidFill>
              </a:rPr>
              <a:t>15. Заземление сварного изделия (стола)</a:t>
            </a:r>
            <a:endParaRPr lang="ru-RU" sz="1200"/>
          </a:p>
        </p:txBody>
      </p:sp>
      <p:pic>
        <p:nvPicPr>
          <p:cNvPr id="142342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229225"/>
            <a:ext cx="95250" cy="144463"/>
          </a:xfrm>
          <a:prstGeom prst="rect">
            <a:avLst/>
          </a:prstGeom>
          <a:noFill/>
        </p:spPr>
      </p:pic>
      <p:pic>
        <p:nvPicPr>
          <p:cNvPr id="142343" name="Picture 7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445125"/>
            <a:ext cx="101600" cy="144463"/>
          </a:xfrm>
          <a:prstGeom prst="rect">
            <a:avLst/>
          </a:prstGeom>
          <a:noFill/>
        </p:spPr>
      </p:pic>
      <p:pic>
        <p:nvPicPr>
          <p:cNvPr id="142344" name="Picture 8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661025"/>
            <a:ext cx="104775" cy="144463"/>
          </a:xfrm>
          <a:prstGeom prst="rect">
            <a:avLst/>
          </a:prstGeom>
          <a:noFill/>
        </p:spPr>
      </p:pic>
      <p:pic>
        <p:nvPicPr>
          <p:cNvPr id="142345" name="Picture 9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6092825"/>
            <a:ext cx="88900" cy="142875"/>
          </a:xfrm>
          <a:prstGeom prst="rect">
            <a:avLst/>
          </a:prstGeom>
          <a:noFill/>
        </p:spPr>
      </p:pic>
      <p:pic>
        <p:nvPicPr>
          <p:cNvPr id="142346" name="Picture 10" descr="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6453188"/>
            <a:ext cx="103188" cy="142875"/>
          </a:xfrm>
          <a:prstGeom prst="rect">
            <a:avLst/>
          </a:prstGeom>
          <a:noFill/>
        </p:spPr>
      </p:pic>
      <p:pic>
        <p:nvPicPr>
          <p:cNvPr id="142347" name="Picture 11" descr="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1138" y="5262563"/>
            <a:ext cx="144462" cy="111125"/>
          </a:xfrm>
          <a:prstGeom prst="rect">
            <a:avLst/>
          </a:prstGeom>
          <a:noFill/>
        </p:spPr>
      </p:pic>
      <p:pic>
        <p:nvPicPr>
          <p:cNvPr id="142348" name="Picture 12" descr="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1138" y="5445125"/>
            <a:ext cx="144462" cy="119063"/>
          </a:xfrm>
          <a:prstGeom prst="rect">
            <a:avLst/>
          </a:prstGeom>
          <a:noFill/>
        </p:spPr>
      </p:pic>
      <p:pic>
        <p:nvPicPr>
          <p:cNvPr id="142349" name="Picture 13" descr="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725" y="5589588"/>
            <a:ext cx="144463" cy="117475"/>
          </a:xfrm>
          <a:prstGeom prst="rect">
            <a:avLst/>
          </a:prstGeom>
          <a:noFill/>
        </p:spPr>
      </p:pic>
      <p:pic>
        <p:nvPicPr>
          <p:cNvPr id="142350" name="Picture 14" descr="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0825" y="5013325"/>
            <a:ext cx="104775" cy="144463"/>
          </a:xfrm>
          <a:prstGeom prst="rect">
            <a:avLst/>
          </a:prstGeom>
          <a:noFill/>
        </p:spPr>
      </p:pic>
      <p:pic>
        <p:nvPicPr>
          <p:cNvPr id="142351" name="Picture 15" descr="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4941888"/>
            <a:ext cx="92075" cy="142875"/>
          </a:xfrm>
          <a:prstGeom prst="rect">
            <a:avLst/>
          </a:prstGeom>
          <a:noFill/>
        </p:spPr>
      </p:pic>
      <p:pic>
        <p:nvPicPr>
          <p:cNvPr id="142352" name="Picture 16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4797425"/>
            <a:ext cx="95250" cy="144463"/>
          </a:xfrm>
          <a:prstGeom prst="rect">
            <a:avLst/>
          </a:prstGeom>
          <a:noFill/>
        </p:spPr>
      </p:pic>
      <p:pic>
        <p:nvPicPr>
          <p:cNvPr id="142353" name="Picture 17" descr="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4652963"/>
            <a:ext cx="74613" cy="142875"/>
          </a:xfrm>
          <a:prstGeom prst="rect">
            <a:avLst/>
          </a:prstGeom>
          <a:noFill/>
        </p:spPr>
      </p:pic>
      <p:pic>
        <p:nvPicPr>
          <p:cNvPr id="142354" name="Picture 18" descr="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92725" y="5805488"/>
            <a:ext cx="144463" cy="109537"/>
          </a:xfrm>
          <a:prstGeom prst="rect">
            <a:avLst/>
          </a:prstGeom>
          <a:noFill/>
        </p:spPr>
      </p:pic>
      <p:pic>
        <p:nvPicPr>
          <p:cNvPr id="142355" name="Picture 19" descr="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92725" y="5949950"/>
            <a:ext cx="142875" cy="106363"/>
          </a:xfrm>
          <a:prstGeom prst="rect">
            <a:avLst/>
          </a:prstGeom>
          <a:noFill/>
        </p:spPr>
      </p:pic>
      <p:pic>
        <p:nvPicPr>
          <p:cNvPr id="142356" name="Picture 20" descr="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92725" y="6165850"/>
            <a:ext cx="142875" cy="1111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34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34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06302 -0.27292 " pathEditMode="relative" ptsTypes="AA">
                                      <p:cBhvr>
                                        <p:cTn id="43" dur="2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234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34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6302 -0.25208 " pathEditMode="relative" ptsTypes="AA">
                                      <p:cBhvr>
                                        <p:cTn id="56" dur="20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234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234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6302 -0.20996 " pathEditMode="relative" ptsTypes="AA">
                                      <p:cBhvr>
                                        <p:cTn id="69" dur="2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234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234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835 -0.36736 " pathEditMode="relative" ptsTypes="AA">
                                      <p:cBhvr>
                                        <p:cTn id="82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234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234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44115 -0.66134 " pathEditMode="relative" ptsTypes="AA">
                                      <p:cBhvr>
                                        <p:cTn id="95" dur="2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234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234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234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234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234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234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48038 -0.72454 " pathEditMode="relative" ptsTypes="AA">
                                      <p:cBhvr>
                                        <p:cTn id="116" dur="2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234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234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47552 -0.5143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0" y="-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234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234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77188 -0.83982 " pathEditMode="relative" ptsTypes="AA">
                                      <p:cBhvr>
                                        <p:cTn id="142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28142 -0.53542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24427 -0.4854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4427 -0.3655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2757 -0.33588 " pathEditMode="relative" ptsTypes="AA">
                                      <p:cBhvr>
                                        <p:cTn id="194" dur="2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4167 -0.21783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158 -0.28357 " pathEditMode="relative" ptsTypes="AA">
                                      <p:cBhvr>
                                        <p:cTn id="220" dur="2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14166 -0.40949 " pathEditMode="relative" ptsTypes="AA">
                                      <p:cBhvr>
                                        <p:cTn id="233" dur="2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0"/>
            <a:ext cx="8496300" cy="908050"/>
          </a:xfrm>
        </p:spPr>
        <p:txBody>
          <a:bodyPr/>
          <a:lstStyle/>
          <a:p>
            <a:r>
              <a:rPr lang="ru-RU" sz="3000">
                <a:solidFill>
                  <a:srgbClr val="FFFF00"/>
                </a:solidFill>
              </a:rPr>
              <a:t>Общий вид балластного реостата  (РБ - 300)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68638"/>
            <a:ext cx="7991475" cy="576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FFFF00"/>
                </a:solidFill>
              </a:rPr>
              <a:t>Электрическая схема реостата (РБ - 300)</a:t>
            </a:r>
          </a:p>
        </p:txBody>
      </p:sp>
      <p:pic>
        <p:nvPicPr>
          <p:cNvPr id="143364" name="Picture 4" descr="Б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438" y="3790950"/>
            <a:ext cx="4718050" cy="2806700"/>
          </a:xfrm>
          <a:prstGeom prst="rect">
            <a:avLst/>
          </a:prstGeom>
          <a:noFill/>
        </p:spPr>
      </p:pic>
      <p:pic>
        <p:nvPicPr>
          <p:cNvPr id="143365" name="Picture 5" descr="Б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908050"/>
            <a:ext cx="1931988" cy="20605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371600"/>
          </a:xfrm>
        </p:spPr>
        <p:txBody>
          <a:bodyPr/>
          <a:lstStyle/>
          <a:p>
            <a:r>
              <a:rPr lang="ru-RU" sz="6500" b="1"/>
              <a:t>ДАВЛЕНИЕМ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3957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500">
                <a:latin typeface="Arial Unicode MS" pitchFamily="34" charset="-128"/>
              </a:rPr>
              <a:t>(механический процесс)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500" b="1" i="1">
              <a:solidFill>
                <a:srgbClr val="66FF66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solidFill>
                  <a:srgbClr val="66FF66"/>
                </a:solidFill>
                <a:latin typeface="Times New Roman" pitchFamily="18" charset="0"/>
              </a:rPr>
              <a:t>- Холодная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66FF66"/>
                </a:solidFill>
                <a:latin typeface="Times New Roman" pitchFamily="18" charset="0"/>
              </a:rPr>
              <a:t>- Взрывом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66FF66"/>
                </a:solidFill>
                <a:latin typeface="Times New Roman" pitchFamily="18" charset="0"/>
              </a:rPr>
              <a:t>- Ультразвуковая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66FF66"/>
                </a:solidFill>
                <a:latin typeface="Times New Roman" pitchFamily="18" charset="0"/>
              </a:rPr>
              <a:t>- Трением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rgbClr val="66FF66"/>
                </a:solidFill>
                <a:latin typeface="Times New Roman" pitchFamily="18" charset="0"/>
              </a:rPr>
              <a:t>- Магнито-импульсная и другие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i="1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0" grpId="1"/>
      <p:bldP spid="78851" grpId="0" build="p"/>
      <p:bldP spid="78851" grpId="1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ru-RU" sz="2000">
                <a:solidFill>
                  <a:srgbClr val="FFFF00"/>
                </a:solidFill>
              </a:rPr>
              <a:t>Схема влияния характеристик источников на колебания силы тока  при разных направлениях дуги (либо длины дуги)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3463"/>
            <a:ext cx="9144000" cy="6477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</a:rPr>
              <a:t>Схема влияния напряжения дуги (</a:t>
            </a:r>
            <a:r>
              <a:rPr lang="en-US" sz="2000" b="1">
                <a:solidFill>
                  <a:srgbClr val="FFFF00"/>
                </a:solidFill>
              </a:rPr>
              <a:t>U</a:t>
            </a:r>
            <a:r>
              <a:rPr lang="ru-RU" sz="2000" b="1">
                <a:solidFill>
                  <a:srgbClr val="FFFF00"/>
                </a:solidFill>
              </a:rPr>
              <a:t>д), либо её длины (</a:t>
            </a:r>
            <a:r>
              <a:rPr lang="en-US" sz="2000" b="1">
                <a:solidFill>
                  <a:srgbClr val="FFFF00"/>
                </a:solidFill>
              </a:rPr>
              <a:t>L</a:t>
            </a:r>
            <a:r>
              <a:rPr lang="ru-RU" sz="2000" b="1">
                <a:solidFill>
                  <a:srgbClr val="FFFF00"/>
                </a:solidFill>
              </a:rPr>
              <a:t>) на силу тока (</a:t>
            </a:r>
            <a:r>
              <a:rPr lang="en-US" sz="2000" b="1">
                <a:solidFill>
                  <a:srgbClr val="FFFF00"/>
                </a:solidFill>
              </a:rPr>
              <a:t>I</a:t>
            </a:r>
            <a:r>
              <a:rPr lang="ru-RU" sz="2000" b="1">
                <a:solidFill>
                  <a:srgbClr val="FFFF00"/>
                </a:solidFill>
              </a:rPr>
              <a:t>) при крутопадающей характеристике источника питания</a:t>
            </a:r>
            <a:r>
              <a:rPr lang="ru-RU" sz="1600"/>
              <a:t> </a:t>
            </a:r>
          </a:p>
        </p:txBody>
      </p:sp>
      <p:pic>
        <p:nvPicPr>
          <p:cNvPr id="144388" name="Picture 4" descr="графи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125538"/>
            <a:ext cx="3313113" cy="2312987"/>
          </a:xfrm>
          <a:prstGeom prst="rect">
            <a:avLst/>
          </a:prstGeom>
          <a:noFill/>
        </p:spPr>
      </p:pic>
      <p:pic>
        <p:nvPicPr>
          <p:cNvPr id="144389" name="Picture 5" descr="график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292600"/>
            <a:ext cx="3384550" cy="236696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5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496300" cy="6337300"/>
          </a:xfrm>
          <a:ln w="76200" cmpd="tri">
            <a:solidFill>
              <a:srgbClr val="FF00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7500"/>
          </a:p>
          <a:p>
            <a:pPr algn="ctr">
              <a:buFont typeface="Wingdings" pitchFamily="2" charset="2"/>
              <a:buNone/>
            </a:pPr>
            <a:r>
              <a:rPr lang="ru-RU" sz="5100" b="1"/>
              <a:t>СВАРЩИКУ</a:t>
            </a:r>
          </a:p>
          <a:p>
            <a:pPr algn="ctr">
              <a:buFont typeface="Wingdings" pitchFamily="2" charset="2"/>
              <a:buNone/>
            </a:pPr>
            <a:r>
              <a:rPr lang="ru-RU" sz="7500" b="1">
                <a:solidFill>
                  <a:srgbClr val="FF0000"/>
                </a:solidFill>
              </a:rPr>
              <a:t>ЗАПРЕЩАЕТСЯ</a:t>
            </a:r>
            <a:r>
              <a:rPr lang="ru-RU" sz="350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4700" b="1"/>
              <a:t>подключать выпрямитель к промышленной сети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569325" cy="64087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5400">
                <a:solidFill>
                  <a:srgbClr val="FFFF00"/>
                </a:solidFill>
              </a:rPr>
              <a:t>ЭЛЕКТРИЧЕСКАЯ СХЕМА СВАРОЧНОГО ГЕНЕРАТОРА И ПОСТА</a:t>
            </a:r>
            <a:r>
              <a:rPr lang="ru-RU"/>
              <a:t> </a:t>
            </a:r>
            <a:br>
              <a:rPr lang="ru-RU"/>
            </a:br>
            <a:r>
              <a:rPr lang="ru-RU" sz="3200">
                <a:solidFill>
                  <a:schemeClr val="tx1"/>
                </a:solidFill>
              </a:rPr>
              <a:t>(ИСТОЧНИКИ ПОСТОЯННОГО ТОКА)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146434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ru-RU" sz="3200">
                <a:solidFill>
                  <a:srgbClr val="FFFF00"/>
                </a:solidFill>
              </a:rPr>
              <a:t>Схема простейшего коллекторного генератора (преобразователя, агрегата)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863" y="2676525"/>
            <a:ext cx="3132137" cy="2913063"/>
          </a:xfrm>
        </p:spPr>
        <p:txBody>
          <a:bodyPr/>
          <a:lstStyle/>
          <a:p>
            <a:pPr marL="185738" indent="-185738">
              <a:buFont typeface="Wingdings" pitchFamily="2" charset="2"/>
              <a:buNone/>
            </a:pPr>
            <a:r>
              <a:rPr lang="ru-RU" sz="2400" b="1"/>
              <a:t>1. Коллектор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2400" b="1"/>
              <a:t>2. Токосъёмные щётки (Щ1, Щ2)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2400" b="1"/>
              <a:t>3. Электрический провод (обмотка)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2400" b="1"/>
              <a:t>4. Магнитный поток (Ф</a:t>
            </a:r>
            <a:r>
              <a:rPr lang="ru-RU" sz="1800" b="1"/>
              <a:t>к</a:t>
            </a:r>
            <a:r>
              <a:rPr lang="ru-RU" sz="2400" b="1"/>
              <a:t>)</a:t>
            </a:r>
          </a:p>
        </p:txBody>
      </p:sp>
      <p:pic>
        <p:nvPicPr>
          <p:cNvPr id="147460" name="Picture 4" descr="С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49450"/>
            <a:ext cx="5400675" cy="4216400"/>
          </a:xfrm>
          <a:prstGeom prst="rect">
            <a:avLst/>
          </a:prstGeom>
          <a:noFill/>
        </p:spPr>
      </p:pic>
      <p:pic>
        <p:nvPicPr>
          <p:cNvPr id="147461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781300"/>
            <a:ext cx="149225" cy="285750"/>
          </a:xfrm>
          <a:prstGeom prst="rect">
            <a:avLst/>
          </a:prstGeom>
          <a:noFill/>
        </p:spPr>
      </p:pic>
      <p:pic>
        <p:nvPicPr>
          <p:cNvPr id="147462" name="Picture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797425"/>
            <a:ext cx="190500" cy="288925"/>
          </a:xfrm>
          <a:prstGeom prst="rect">
            <a:avLst/>
          </a:prstGeom>
          <a:noFill/>
        </p:spPr>
      </p:pic>
      <p:pic>
        <p:nvPicPr>
          <p:cNvPr id="147463" name="Picture 7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933825"/>
            <a:ext cx="185738" cy="287338"/>
          </a:xfrm>
          <a:prstGeom prst="rect">
            <a:avLst/>
          </a:prstGeom>
          <a:noFill/>
        </p:spPr>
      </p:pic>
      <p:pic>
        <p:nvPicPr>
          <p:cNvPr id="147464" name="Picture 8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213100"/>
            <a:ext cx="184150" cy="28733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4.04624E-6 L -0.51997 0.26219 " pathEditMode="relative" ptsTypes="AA">
                                      <p:cBhvr>
                                        <p:cTn id="30" dur="2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1041 L -0.5691 0.031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7457E-6 L -0.5198 -0.13619 " pathEditMode="relative" ptsTypes="AA">
                                      <p:cBhvr>
                                        <p:cTn id="54" dur="2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4.62428E-6 L -0.50399 -0.35653 " pathEditMode="relative" ptsTypes="AA">
                                      <p:cBhvr>
                                        <p:cTn id="66" dur="2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ru-RU" sz="3200">
                <a:solidFill>
                  <a:srgbClr val="FFFF00"/>
                </a:solidFill>
              </a:rPr>
              <a:t>Коллекторные сварочные источники постоянного тока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1341438"/>
            <a:ext cx="4114800" cy="431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Генератор (Г)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79613" y="4510088"/>
            <a:ext cx="6624637" cy="223202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1. Вентилятор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2. Якорь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3. Электромагнитные полюса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4. Распределительное устройство (коробка) с аппаратурой управления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5. Амперметр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6. Доска зажимов (клемм) сварочной цепи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7. Маховик регулировки силы тока (плавной)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8. Коллектор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9. Токосъемные щётки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10 Корпус генератора</a:t>
            </a:r>
          </a:p>
        </p:txBody>
      </p:sp>
      <p:pic>
        <p:nvPicPr>
          <p:cNvPr id="148485" name="Picture 5" descr="Генератор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73238"/>
            <a:ext cx="2952750" cy="2592387"/>
          </a:xfrm>
          <a:prstGeom prst="rect">
            <a:avLst/>
          </a:prstGeom>
          <a:noFill/>
        </p:spPr>
      </p:pic>
      <p:pic>
        <p:nvPicPr>
          <p:cNvPr id="148486" name="Picture 6" descr="Генератор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773238"/>
            <a:ext cx="2952750" cy="2600325"/>
          </a:xfrm>
          <a:prstGeom prst="rect">
            <a:avLst/>
          </a:prstGeom>
          <a:noFill/>
        </p:spPr>
      </p:pic>
      <p:pic>
        <p:nvPicPr>
          <p:cNvPr id="148487" name="Picture 7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5157788"/>
            <a:ext cx="142875" cy="215900"/>
          </a:xfrm>
          <a:prstGeom prst="rect">
            <a:avLst/>
          </a:prstGeom>
          <a:noFill/>
        </p:spPr>
      </p:pic>
      <p:pic>
        <p:nvPicPr>
          <p:cNvPr id="148488" name="Picture 8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5373688"/>
            <a:ext cx="150813" cy="215900"/>
          </a:xfrm>
          <a:prstGeom prst="rect">
            <a:avLst/>
          </a:prstGeom>
          <a:noFill/>
        </p:spPr>
      </p:pic>
      <p:pic>
        <p:nvPicPr>
          <p:cNvPr id="148489" name="Picture 9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5589588"/>
            <a:ext cx="157163" cy="215900"/>
          </a:xfrm>
          <a:prstGeom prst="rect">
            <a:avLst/>
          </a:prstGeom>
          <a:noFill/>
        </p:spPr>
      </p:pic>
      <p:pic>
        <p:nvPicPr>
          <p:cNvPr id="148490" name="Picture 10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150" y="5805488"/>
            <a:ext cx="133350" cy="215900"/>
          </a:xfrm>
          <a:prstGeom prst="rect">
            <a:avLst/>
          </a:prstGeom>
          <a:noFill/>
        </p:spPr>
      </p:pic>
      <p:pic>
        <p:nvPicPr>
          <p:cNvPr id="148491" name="Picture 11" descr="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6021388"/>
            <a:ext cx="155575" cy="215900"/>
          </a:xfrm>
          <a:prstGeom prst="rect">
            <a:avLst/>
          </a:prstGeom>
          <a:noFill/>
        </p:spPr>
      </p:pic>
      <p:pic>
        <p:nvPicPr>
          <p:cNvPr id="148492" name="Picture 12" descr="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713" y="6453188"/>
            <a:ext cx="288925" cy="222250"/>
          </a:xfrm>
          <a:prstGeom prst="rect">
            <a:avLst/>
          </a:prstGeom>
          <a:noFill/>
        </p:spPr>
      </p:pic>
      <p:pic>
        <p:nvPicPr>
          <p:cNvPr id="148493" name="Picture 13" descr="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150" y="6237288"/>
            <a:ext cx="155575" cy="215900"/>
          </a:xfrm>
          <a:prstGeom prst="rect">
            <a:avLst/>
          </a:prstGeom>
          <a:noFill/>
        </p:spPr>
      </p:pic>
      <p:pic>
        <p:nvPicPr>
          <p:cNvPr id="148494" name="Picture 14" descr="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150" y="4941888"/>
            <a:ext cx="139700" cy="215900"/>
          </a:xfrm>
          <a:prstGeom prst="rect">
            <a:avLst/>
          </a:prstGeom>
          <a:noFill/>
        </p:spPr>
      </p:pic>
      <p:pic>
        <p:nvPicPr>
          <p:cNvPr id="148495" name="Picture 15" descr="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5150" y="4724400"/>
            <a:ext cx="142875" cy="215900"/>
          </a:xfrm>
          <a:prstGeom prst="rect">
            <a:avLst/>
          </a:prstGeom>
          <a:noFill/>
        </p:spPr>
      </p:pic>
      <p:pic>
        <p:nvPicPr>
          <p:cNvPr id="148496" name="Picture 16" descr="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5150" y="4437063"/>
            <a:ext cx="112713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8092E-6 L 0.61424 -0.11538 " pathEditMode="relative" ptsTypes="AA">
                                      <p:cBhvr>
                                        <p:cTn id="40" dur="20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91908E-6 L 0.61423 -0.25157 " pathEditMode="relative" ptsTypes="AA">
                                      <p:cBhvr>
                                        <p:cTn id="53" dur="2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60625 -0.34613 " pathEditMode="relative" ptsTypes="AA">
                                      <p:cBhvr>
                                        <p:cTn id="66" dur="2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7052E-6 L 0.60625 -0.42983 " pathEditMode="relative" ptsTypes="AA">
                                      <p:cBhvr>
                                        <p:cTn id="79" dur="2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08092E-6 L 0.5276 -0.48231 " pathEditMode="relative" ptsTypes="AA">
                                      <p:cBhvr>
                                        <p:cTn id="92" dur="2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91908E-6 L 0.44879 -0.53503 " pathEditMode="relative" ptsTypes="AA">
                                      <p:cBhvr>
                                        <p:cTn id="105" dur="2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8092E-6 L 0.39375 -0.55584 " pathEditMode="relative" ptsTypes="AA">
                                      <p:cBhvr>
                                        <p:cTn id="118" dur="20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8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8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91908E-6 L 0.37014 -0.54544 " pathEditMode="relative" ptsTypes="AA">
                                      <p:cBhvr>
                                        <p:cTn id="131" dur="2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8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8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8092E-6 L 0.35434 -0.52439 " pathEditMode="relative" ptsTypes="AA">
                                      <p:cBhvr>
                                        <p:cTn id="144" dur="2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8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8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49133E-6 L 0.34653 -0.46151 " pathEditMode="relative" ptsTypes="AA">
                                      <p:cBhvr>
                                        <p:cTn id="157" dur="20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484313"/>
            <a:ext cx="5986462" cy="5113337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/>
              <a:t>                         </a:t>
            </a:r>
            <a:r>
              <a:rPr lang="ru-RU" sz="3200" b="1"/>
              <a:t>Агрегат (Г + ДВС)</a:t>
            </a:r>
          </a:p>
          <a:p>
            <a:pPr marL="533400" indent="-533400">
              <a:buFont typeface="Wingdings" pitchFamily="2" charset="2"/>
              <a:buNone/>
            </a:pPr>
            <a:endParaRPr lang="ru-RU" sz="3200" b="1"/>
          </a:p>
          <a:p>
            <a:pPr marL="533400" indent="-533400">
              <a:buFont typeface="Wingdings" pitchFamily="2" charset="2"/>
              <a:buNone/>
            </a:pPr>
            <a:endParaRPr lang="ru-RU" sz="3200" b="1"/>
          </a:p>
          <a:p>
            <a:pPr marL="533400" indent="-533400">
              <a:buFont typeface="Wingdings" pitchFamily="2" charset="2"/>
              <a:buNone/>
            </a:pPr>
            <a:endParaRPr lang="ru-RU"/>
          </a:p>
          <a:p>
            <a:pPr marL="533400" indent="-533400">
              <a:buFont typeface="Wingdings" pitchFamily="2" charset="2"/>
              <a:buNone/>
            </a:pPr>
            <a:endParaRPr lang="ru-RU"/>
          </a:p>
          <a:p>
            <a:pPr marL="533400" indent="-533400">
              <a:buFont typeface="Wingdings" pitchFamily="2" charset="2"/>
              <a:buNone/>
            </a:pPr>
            <a:endParaRPr lang="ru-RU"/>
          </a:p>
          <a:p>
            <a:pPr marL="533400" indent="-533400">
              <a:buFont typeface="Wingdings" pitchFamily="2" charset="2"/>
              <a:buNone/>
            </a:pPr>
            <a:endParaRPr lang="ru-RU"/>
          </a:p>
          <a:p>
            <a:pPr marL="533400" indent="-533400"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</a:rPr>
              <a:t>1. Генератор (Г).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</a:rPr>
              <a:t>2. Электродвигатель (Э).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</a:rPr>
              <a:t>3. Двигатель внутреннего сгорания (ДВС).</a:t>
            </a:r>
          </a:p>
        </p:txBody>
      </p:sp>
      <p:pic>
        <p:nvPicPr>
          <p:cNvPr id="149507" name="Picture 3" descr="Преобразователь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132013"/>
            <a:ext cx="3455988" cy="2952750"/>
          </a:xfrm>
          <a:prstGeom prst="rect">
            <a:avLst/>
          </a:prstGeom>
          <a:noFill/>
        </p:spPr>
      </p:pic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FFFF00"/>
                </a:solidFill>
              </a:rPr>
              <a:t>Коллекторные сварочные источники постоянного тока</a:t>
            </a: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4038600" cy="6762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/>
              <a:t>Преобразователь</a:t>
            </a:r>
          </a:p>
        </p:txBody>
      </p:sp>
      <p:pic>
        <p:nvPicPr>
          <p:cNvPr id="149510" name="Picture 6" descr="Преобразователь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132013"/>
            <a:ext cx="3422650" cy="2952750"/>
          </a:xfrm>
          <a:prstGeom prst="rect">
            <a:avLst/>
          </a:prstGeom>
          <a:noFill/>
        </p:spPr>
      </p:pic>
      <p:pic>
        <p:nvPicPr>
          <p:cNvPr id="149511" name="Picture 7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5300663"/>
            <a:ext cx="149225" cy="285750"/>
          </a:xfrm>
          <a:prstGeom prst="rect">
            <a:avLst/>
          </a:prstGeom>
          <a:noFill/>
        </p:spPr>
      </p:pic>
      <p:pic>
        <p:nvPicPr>
          <p:cNvPr id="149512" name="Picture 8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5661025"/>
            <a:ext cx="184150" cy="287338"/>
          </a:xfrm>
          <a:prstGeom prst="rect">
            <a:avLst/>
          </a:prstGeom>
          <a:noFill/>
        </p:spPr>
      </p:pic>
      <p:pic>
        <p:nvPicPr>
          <p:cNvPr id="149513" name="Picture 9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6021388"/>
            <a:ext cx="185737" cy="287337"/>
          </a:xfrm>
          <a:prstGeom prst="rect">
            <a:avLst/>
          </a:prstGeom>
          <a:noFill/>
        </p:spPr>
      </p:pic>
      <p:pic>
        <p:nvPicPr>
          <p:cNvPr id="149514" name="Picture 10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5662613"/>
            <a:ext cx="184150" cy="287337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4.16185E-6 L -0.18126 -0.12578 " pathEditMode="relative" ptsTypes="AA">
                                      <p:cBhvr>
                                        <p:cTn id="56" dur="2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5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08092E-6 L 0.00573 -0.1780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89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67052E-7 L 0.15539 -0.1257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9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9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9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6821E-6 L 0.39948 -0.1886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FFFF00"/>
                </a:solidFill>
              </a:rPr>
              <a:t>Электрические схемы  сварочных генераторов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8921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Электрическая схема вентильного генератора (преобразователя, агрегата)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3070225"/>
            <a:ext cx="3816350" cy="3382963"/>
          </a:xfrm>
        </p:spPr>
        <p:txBody>
          <a:bodyPr/>
          <a:lstStyle/>
          <a:p>
            <a:pPr marL="263525" indent="-263525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1. Выпрямительный блок (</a:t>
            </a:r>
            <a:r>
              <a:rPr lang="en-US" sz="2400" b="1"/>
              <a:t>V1…V6</a:t>
            </a:r>
            <a:r>
              <a:rPr lang="ru-RU" sz="2400" b="1"/>
              <a:t>).</a:t>
            </a:r>
            <a:endParaRPr lang="en-US" sz="2400" b="1"/>
          </a:p>
          <a:p>
            <a:pPr marL="263525" indent="-263525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2</a:t>
            </a:r>
            <a:r>
              <a:rPr lang="ru-RU" sz="2400" b="1"/>
              <a:t>. Неподвижный статор.</a:t>
            </a:r>
          </a:p>
          <a:p>
            <a:pPr marL="263525" indent="-263525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3. Вращающийся ротор (индуктор).</a:t>
            </a:r>
          </a:p>
          <a:p>
            <a:pPr marL="263525" indent="-263525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4. Обмотка возбуждения (Ф</a:t>
            </a:r>
            <a:r>
              <a:rPr lang="ru-RU" sz="1800" b="1"/>
              <a:t>к</a:t>
            </a:r>
            <a:r>
              <a:rPr lang="ru-RU" sz="2400" b="1"/>
              <a:t>).</a:t>
            </a:r>
          </a:p>
          <a:p>
            <a:pPr marL="263525" indent="-263525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5. Регулятор силы тока (плавный).</a:t>
            </a:r>
          </a:p>
        </p:txBody>
      </p:sp>
      <p:pic>
        <p:nvPicPr>
          <p:cNvPr id="150533" name="Picture 5" descr="С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852738"/>
            <a:ext cx="4537075" cy="3475037"/>
          </a:xfrm>
          <a:prstGeom prst="rect">
            <a:avLst/>
          </a:prstGeom>
          <a:noFill/>
        </p:spPr>
      </p:pic>
      <p:pic>
        <p:nvPicPr>
          <p:cNvPr id="150534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13325"/>
            <a:ext cx="142875" cy="215900"/>
          </a:xfrm>
          <a:prstGeom prst="rect">
            <a:avLst/>
          </a:prstGeom>
          <a:noFill/>
        </p:spPr>
      </p:pic>
      <p:pic>
        <p:nvPicPr>
          <p:cNvPr id="150535" name="Picture 7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5734050"/>
            <a:ext cx="152400" cy="215900"/>
          </a:xfrm>
          <a:prstGeom prst="rect">
            <a:avLst/>
          </a:prstGeom>
          <a:noFill/>
        </p:spPr>
      </p:pic>
      <p:pic>
        <p:nvPicPr>
          <p:cNvPr id="150536" name="Picture 8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4292600"/>
            <a:ext cx="139700" cy="215900"/>
          </a:xfrm>
          <a:prstGeom prst="rect">
            <a:avLst/>
          </a:prstGeom>
          <a:noFill/>
        </p:spPr>
      </p:pic>
      <p:pic>
        <p:nvPicPr>
          <p:cNvPr id="150537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3860800"/>
            <a:ext cx="142875" cy="215900"/>
          </a:xfrm>
          <a:prstGeom prst="rect">
            <a:avLst/>
          </a:prstGeom>
          <a:noFill/>
        </p:spPr>
      </p:pic>
      <p:pic>
        <p:nvPicPr>
          <p:cNvPr id="150538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3141663"/>
            <a:ext cx="114300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948E-6 L -0.39375 -0.0104 " pathEditMode="relative" ptsTypes="AA">
                                      <p:cBhvr>
                                        <p:cTn id="34" dur="2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08092E-6 L -0.50399 0.02104 " pathEditMode="relative" ptsTypes="AA">
                                      <p:cBhvr>
                                        <p:cTn id="48" dur="2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5549E-6 L -0.50382 0.099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8092E-6 L -0.50399 0.08393 " pathEditMode="relative" ptsTypes="AA">
                                      <p:cBhvr>
                                        <p:cTn id="76" dur="2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8092E-6 L -0.16545 0.03144 " pathEditMode="relative" ptsTypes="AA">
                                      <p:cBhvr>
                                        <p:cTn id="90" dur="2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ru-RU" sz="3200">
                <a:solidFill>
                  <a:srgbClr val="FFFF00"/>
                </a:solidFill>
              </a:rPr>
              <a:t>Электрические схемы  сварочных генераторов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4538" y="765175"/>
            <a:ext cx="7859712" cy="6778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С  независимым возбуждением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341438"/>
            <a:ext cx="4140200" cy="5300662"/>
          </a:xfrm>
        </p:spPr>
        <p:txBody>
          <a:bodyPr/>
          <a:lstStyle/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1. Рубильник (</a:t>
            </a:r>
            <a:r>
              <a:rPr lang="en-US" sz="1300" b="1"/>
              <a:t>SA)</a:t>
            </a:r>
            <a:r>
              <a:rPr lang="ru-RU" sz="1300" b="1"/>
              <a:t>.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2. Предохранитель плавкий (</a:t>
            </a:r>
            <a:r>
              <a:rPr lang="en-US" sz="1300" b="1"/>
              <a:t>FU</a:t>
            </a:r>
            <a:r>
              <a:rPr lang="ru-RU" sz="1300" b="1"/>
              <a:t>).</a:t>
            </a:r>
            <a:endParaRPr lang="en-US" sz="1300" b="1"/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3. Электродвигатель (М) трёхфазного тока, асинхронный.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4. Стабилизатор напряжения (</a:t>
            </a:r>
            <a:r>
              <a:rPr lang="en-US" sz="1300" b="1"/>
              <a:t>U B</a:t>
            </a:r>
            <a:r>
              <a:rPr lang="ru-RU" sz="1300" b="1"/>
              <a:t>).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5. Трансформатор напряжения (</a:t>
            </a:r>
            <a:r>
              <a:rPr lang="en-US" sz="1300" b="1"/>
              <a:t>TV</a:t>
            </a:r>
            <a:r>
              <a:rPr lang="ru-RU" sz="1300" b="1"/>
              <a:t>).</a:t>
            </a:r>
            <a:endParaRPr lang="en-US" sz="1300" b="1"/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6. Блок полупроводниковых выпрямителей (диодов) (</a:t>
            </a:r>
            <a:r>
              <a:rPr lang="en-US" sz="1300" b="1"/>
              <a:t>VD</a:t>
            </a:r>
            <a:r>
              <a:rPr lang="ru-RU" sz="1300" b="1"/>
              <a:t>).</a:t>
            </a:r>
            <a:endParaRPr lang="en-US" sz="1300" b="1"/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7. Резистор (</a:t>
            </a:r>
            <a:r>
              <a:rPr lang="en-US" sz="1300" b="1"/>
              <a:t>RR</a:t>
            </a:r>
            <a:r>
              <a:rPr lang="ru-RU" sz="1300" b="1"/>
              <a:t>) – реостат.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8. Обмотка возбуждения генератора (</a:t>
            </a:r>
            <a:r>
              <a:rPr lang="en-US" sz="1300" b="1"/>
              <a:t>LG</a:t>
            </a:r>
            <a:r>
              <a:rPr lang="ru-RU" sz="1300" b="1"/>
              <a:t>).</a:t>
            </a:r>
            <a:endParaRPr lang="en-US" sz="1300" b="1"/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9. Генератор (</a:t>
            </a:r>
            <a:r>
              <a:rPr lang="en-US" sz="1300" b="1"/>
              <a:t>G</a:t>
            </a:r>
            <a:r>
              <a:rPr lang="ru-RU" sz="1300" b="1"/>
              <a:t>).</a:t>
            </a:r>
            <a:endParaRPr lang="en-US" sz="1300" b="1"/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en-US" sz="1300" b="1"/>
              <a:t>10</a:t>
            </a:r>
            <a:r>
              <a:rPr lang="ru-RU" sz="1300" b="1"/>
              <a:t>.</a:t>
            </a:r>
            <a:r>
              <a:rPr lang="en-US" sz="1300" b="1"/>
              <a:t> </a:t>
            </a:r>
            <a:r>
              <a:rPr lang="ru-RU" sz="1300" b="1"/>
              <a:t>Токосъёмники (меднографитовые щётки) – ХА1, ХА2.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11. Размагничивающая последовательно обмотка. генератора (</a:t>
            </a:r>
            <a:r>
              <a:rPr lang="en-US" sz="1300" b="1"/>
              <a:t>L</a:t>
            </a:r>
            <a:r>
              <a:rPr lang="ru-RU" sz="1300" b="1"/>
              <a:t>), создающая магнитный поток Фр.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12. Зажимная доска (разъединитель).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13. Заземление генератора. 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14. Шунт измерительный </a:t>
            </a:r>
            <a:r>
              <a:rPr lang="en-US" sz="1300" b="1"/>
              <a:t>(RS)</a:t>
            </a:r>
            <a:r>
              <a:rPr lang="ru-RU" sz="1300" b="1"/>
              <a:t>.</a:t>
            </a:r>
            <a:endParaRPr lang="en-US" sz="1300" b="1"/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15. Амперметр (</a:t>
            </a:r>
            <a:r>
              <a:rPr lang="en-US" sz="1300" b="1"/>
              <a:t>PA</a:t>
            </a:r>
            <a:r>
              <a:rPr lang="ru-RU" sz="1300" b="1"/>
              <a:t>).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16. Вольтметр (</a:t>
            </a:r>
            <a:r>
              <a:rPr lang="en-US" sz="1300" b="1"/>
              <a:t>PV</a:t>
            </a:r>
            <a:r>
              <a:rPr lang="ru-RU" sz="1300" b="1"/>
              <a:t>).</a:t>
            </a:r>
            <a:endParaRPr lang="en-US" sz="1300" b="1"/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17. Прямой сварочный провод .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18. Обратный сварочный провод.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19. Резистор (</a:t>
            </a:r>
            <a:r>
              <a:rPr lang="en-US" sz="1300" b="1"/>
              <a:t>RR</a:t>
            </a:r>
            <a:r>
              <a:rPr lang="ru-RU" sz="1300" b="1"/>
              <a:t>) – реостат.</a:t>
            </a:r>
            <a:endParaRPr lang="en-US" sz="1300" b="1"/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20. Свариваемое изделие.</a:t>
            </a:r>
          </a:p>
          <a:p>
            <a:pPr marL="180975" indent="-180975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/>
              <a:t>21. Заземление изделия.</a:t>
            </a:r>
          </a:p>
        </p:txBody>
      </p:sp>
      <p:pic>
        <p:nvPicPr>
          <p:cNvPr id="151557" name="Picture 5" descr="С независ самовозбу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4176713" cy="2592387"/>
          </a:xfrm>
          <a:prstGeom prst="rect">
            <a:avLst/>
          </a:prstGeom>
          <a:noFill/>
        </p:spPr>
      </p:pic>
      <p:pic>
        <p:nvPicPr>
          <p:cNvPr id="151558" name="Picture 6" descr="С независ самовозбу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246563"/>
            <a:ext cx="4211638" cy="2422525"/>
          </a:xfrm>
          <a:prstGeom prst="rect">
            <a:avLst/>
          </a:prstGeom>
          <a:noFill/>
        </p:spPr>
      </p:pic>
      <p:pic>
        <p:nvPicPr>
          <p:cNvPr id="151559" name="Picture 7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2205038"/>
            <a:ext cx="95250" cy="144462"/>
          </a:xfrm>
          <a:prstGeom prst="rect">
            <a:avLst/>
          </a:prstGeom>
          <a:noFill/>
        </p:spPr>
      </p:pic>
      <p:pic>
        <p:nvPicPr>
          <p:cNvPr id="151560" name="Picture 8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420938"/>
            <a:ext cx="101600" cy="144462"/>
          </a:xfrm>
          <a:prstGeom prst="rect">
            <a:avLst/>
          </a:prstGeom>
          <a:noFill/>
        </p:spPr>
      </p:pic>
      <p:pic>
        <p:nvPicPr>
          <p:cNvPr id="151561" name="Picture 9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2708275"/>
            <a:ext cx="104775" cy="144463"/>
          </a:xfrm>
          <a:prstGeom prst="rect">
            <a:avLst/>
          </a:prstGeom>
          <a:noFill/>
        </p:spPr>
      </p:pic>
      <p:pic>
        <p:nvPicPr>
          <p:cNvPr id="151562" name="Picture 10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3068638"/>
            <a:ext cx="90487" cy="146050"/>
          </a:xfrm>
          <a:prstGeom prst="rect">
            <a:avLst/>
          </a:prstGeom>
          <a:noFill/>
        </p:spPr>
      </p:pic>
      <p:pic>
        <p:nvPicPr>
          <p:cNvPr id="151563" name="Picture 11" descr="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9338" y="3284538"/>
            <a:ext cx="104775" cy="144462"/>
          </a:xfrm>
          <a:prstGeom prst="rect">
            <a:avLst/>
          </a:prstGeom>
          <a:noFill/>
        </p:spPr>
      </p:pic>
      <p:pic>
        <p:nvPicPr>
          <p:cNvPr id="151564" name="Picture 12" descr="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9338" y="3716338"/>
            <a:ext cx="144462" cy="111125"/>
          </a:xfrm>
          <a:prstGeom prst="rect">
            <a:avLst/>
          </a:prstGeom>
          <a:noFill/>
        </p:spPr>
      </p:pic>
      <p:pic>
        <p:nvPicPr>
          <p:cNvPr id="151565" name="Picture 13" descr="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9338" y="4149725"/>
            <a:ext cx="144462" cy="119063"/>
          </a:xfrm>
          <a:prstGeom prst="rect">
            <a:avLst/>
          </a:prstGeom>
          <a:noFill/>
        </p:spPr>
      </p:pic>
      <p:pic>
        <p:nvPicPr>
          <p:cNvPr id="151566" name="Picture 14" descr="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9338" y="4535488"/>
            <a:ext cx="144462" cy="117475"/>
          </a:xfrm>
          <a:prstGeom prst="rect">
            <a:avLst/>
          </a:prstGeom>
          <a:noFill/>
        </p:spPr>
      </p:pic>
      <p:pic>
        <p:nvPicPr>
          <p:cNvPr id="151567" name="Picture 15" descr="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9338" y="3500438"/>
            <a:ext cx="104775" cy="144462"/>
          </a:xfrm>
          <a:prstGeom prst="rect">
            <a:avLst/>
          </a:prstGeom>
          <a:noFill/>
        </p:spPr>
      </p:pic>
      <p:pic>
        <p:nvPicPr>
          <p:cNvPr id="151568" name="Picture 16" descr="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2513" y="1844675"/>
            <a:ext cx="93662" cy="144463"/>
          </a:xfrm>
          <a:prstGeom prst="rect">
            <a:avLst/>
          </a:prstGeom>
          <a:noFill/>
        </p:spPr>
      </p:pic>
      <p:pic>
        <p:nvPicPr>
          <p:cNvPr id="151569" name="Picture 17" descr="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2513" y="1628775"/>
            <a:ext cx="96837" cy="146050"/>
          </a:xfrm>
          <a:prstGeom prst="rect">
            <a:avLst/>
          </a:prstGeom>
          <a:noFill/>
        </p:spPr>
      </p:pic>
      <p:pic>
        <p:nvPicPr>
          <p:cNvPr id="151570" name="Picture 18" descr="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59338" y="1412875"/>
            <a:ext cx="76200" cy="144463"/>
          </a:xfrm>
          <a:prstGeom prst="rect">
            <a:avLst/>
          </a:prstGeom>
          <a:noFill/>
        </p:spPr>
      </p:pic>
      <p:pic>
        <p:nvPicPr>
          <p:cNvPr id="151571" name="Picture 19" descr="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9338" y="4724400"/>
            <a:ext cx="144462" cy="109538"/>
          </a:xfrm>
          <a:prstGeom prst="rect">
            <a:avLst/>
          </a:prstGeom>
          <a:noFill/>
        </p:spPr>
      </p:pic>
      <p:pic>
        <p:nvPicPr>
          <p:cNvPr id="151572" name="Picture 20" descr="1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59338" y="4941888"/>
            <a:ext cx="144462" cy="107950"/>
          </a:xfrm>
          <a:prstGeom prst="rect">
            <a:avLst/>
          </a:prstGeom>
          <a:noFill/>
        </p:spPr>
      </p:pic>
      <p:pic>
        <p:nvPicPr>
          <p:cNvPr id="151573" name="Picture 21" descr="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59338" y="6524625"/>
            <a:ext cx="142875" cy="109538"/>
          </a:xfrm>
          <a:prstGeom prst="rect">
            <a:avLst/>
          </a:prstGeom>
          <a:noFill/>
        </p:spPr>
      </p:pic>
      <p:pic>
        <p:nvPicPr>
          <p:cNvPr id="151574" name="Picture 22" descr="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56163" y="5410200"/>
            <a:ext cx="144462" cy="111125"/>
          </a:xfrm>
          <a:prstGeom prst="rect">
            <a:avLst/>
          </a:prstGeom>
          <a:noFill/>
        </p:spPr>
      </p:pic>
      <p:pic>
        <p:nvPicPr>
          <p:cNvPr id="151575" name="Picture 23" descr="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59338" y="5661025"/>
            <a:ext cx="144462" cy="109538"/>
          </a:xfrm>
          <a:prstGeom prst="rect">
            <a:avLst/>
          </a:prstGeom>
          <a:noFill/>
        </p:spPr>
      </p:pic>
      <p:pic>
        <p:nvPicPr>
          <p:cNvPr id="151576" name="Picture 24" descr="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59338" y="5876925"/>
            <a:ext cx="142875" cy="109538"/>
          </a:xfrm>
          <a:prstGeom prst="rect">
            <a:avLst/>
          </a:prstGeom>
          <a:noFill/>
        </p:spPr>
      </p:pic>
      <p:pic>
        <p:nvPicPr>
          <p:cNvPr id="151577" name="Picture 25" descr="1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59338" y="6092825"/>
            <a:ext cx="142875" cy="115888"/>
          </a:xfrm>
          <a:prstGeom prst="rect">
            <a:avLst/>
          </a:prstGeom>
          <a:noFill/>
        </p:spPr>
      </p:pic>
      <p:pic>
        <p:nvPicPr>
          <p:cNvPr id="151578" name="Picture 26" descr="2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859338" y="6308725"/>
            <a:ext cx="144462" cy="111125"/>
          </a:xfrm>
          <a:prstGeom prst="rect">
            <a:avLst/>
          </a:prstGeom>
          <a:noFill/>
        </p:spPr>
      </p:pic>
      <p:pic>
        <p:nvPicPr>
          <p:cNvPr id="151579" name="Picture 27" descr="1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856163" y="5194300"/>
            <a:ext cx="144462" cy="1111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9462 0.08402 " pathEditMode="relative" ptsTypes="AA">
                                      <p:cBhvr>
                                        <p:cTn id="50" dur="20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08663 0.12615 " pathEditMode="relative" ptsTypes="AA">
                                      <p:cBhvr>
                                        <p:cTn id="63" dur="2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1.85185E-6 L -0.07622 0.19954 " pathEditMode="relative" ptsTypes="AA">
                                      <p:cBhvr>
                                        <p:cTn id="76" dur="20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19688 -0.02083 " pathEditMode="relative" ptsTypes="AA">
                                      <p:cBhvr>
                                        <p:cTn id="89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25208 -0.05232 " pathEditMode="relative" ptsTypes="AA">
                                      <p:cBhvr>
                                        <p:cTn id="102" dur="2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28125 -0.1467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1.85185E-6 L -0.46145 -0.21018 " pathEditMode="relative" ptsTypes="AA">
                                      <p:cBhvr>
                                        <p:cTn id="128" dur="2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1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1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48038 -0.16805 " pathEditMode="relative" ptsTypes="AA">
                                      <p:cBhvr>
                                        <p:cTn id="141" dur="2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1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1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44896 0.11551 " pathEditMode="relative" ptsTypes="AA">
                                      <p:cBhvr>
                                        <p:cTn id="154" dur="2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1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1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48038 0.13634 " pathEditMode="relative" ptsTypes="AA">
                                      <p:cBhvr>
                                        <p:cTn id="167" dur="20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1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1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4724 0.2539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1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1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42535 0.23101 " pathEditMode="relative" ptsTypes="AA">
                                      <p:cBhvr>
                                        <p:cTn id="193" dur="2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1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51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32292 0.03148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51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51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6 L -0.29133 0.06296 " pathEditMode="relative" ptsTypes="AA">
                                      <p:cBhvr>
                                        <p:cTn id="219" dur="2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515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515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2908 0.04954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51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51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7569 0.03148 " pathEditMode="relative" ptsTypes="AA">
                                      <p:cBhvr>
                                        <p:cTn id="245" dur="20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515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515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21267 0.01042 " pathEditMode="relative" ptsTypes="AA">
                                      <p:cBhvr>
                                        <p:cTn id="258" dur="2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515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515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34653 0.07338 " pathEditMode="relative" ptsTypes="AA">
                                      <p:cBhvr>
                                        <p:cTn id="271" dur="20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5155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5155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2847 0.0419 " pathEditMode="relative" ptsTypes="AA">
                                      <p:cBhvr>
                                        <p:cTn id="284" dur="2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515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515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11806 0.01296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5155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5155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0787 L -0.09445 -0.00787 " pathEditMode="relative" ptsTypes="AA">
                                      <p:cBhvr>
                                        <p:cTn id="310" dur="2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С самовозбу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1773238"/>
            <a:ext cx="4014788" cy="4679950"/>
          </a:xfrm>
          <a:prstGeom prst="rect">
            <a:avLst/>
          </a:prstGeom>
          <a:noFill/>
        </p:spPr>
      </p:pic>
      <p:sp>
        <p:nvSpPr>
          <p:cNvPr id="1525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9144000" cy="639762"/>
          </a:xfrm>
        </p:spPr>
        <p:txBody>
          <a:bodyPr/>
          <a:lstStyle/>
          <a:p>
            <a:r>
              <a:rPr lang="ru-RU" sz="3200">
                <a:solidFill>
                  <a:srgbClr val="FFFF00"/>
                </a:solidFill>
              </a:rPr>
              <a:t>Электрические схемы  сварочных генераторов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908050"/>
            <a:ext cx="4038600" cy="6048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/>
              <a:t>С самовозбуждением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060575"/>
            <a:ext cx="4392612" cy="4537075"/>
          </a:xfrm>
        </p:spPr>
        <p:txBody>
          <a:bodyPr/>
          <a:lstStyle/>
          <a:p>
            <a:pPr marL="261938" indent="-261938">
              <a:buFont typeface="Wingdings" pitchFamily="2" charset="2"/>
              <a:buNone/>
            </a:pPr>
            <a:r>
              <a:rPr lang="ru-RU" sz="1700" b="1"/>
              <a:t>1. Двигатель внутреннего сгорания (дизельный или карбюраторный).</a:t>
            </a:r>
          </a:p>
          <a:p>
            <a:pPr marL="261938" indent="-261938">
              <a:buFont typeface="Wingdings" pitchFamily="2" charset="2"/>
              <a:buNone/>
            </a:pPr>
            <a:r>
              <a:rPr lang="ru-RU" sz="1700" b="1"/>
              <a:t>2. Резистор (</a:t>
            </a:r>
            <a:r>
              <a:rPr lang="en-US" sz="1700" b="1"/>
              <a:t>RR</a:t>
            </a:r>
            <a:r>
              <a:rPr lang="ru-RU" sz="1700" b="1"/>
              <a:t> - сопротивление).</a:t>
            </a:r>
          </a:p>
          <a:p>
            <a:pPr marL="261938" indent="-261938">
              <a:buFont typeface="Wingdings" pitchFamily="2" charset="2"/>
              <a:buNone/>
            </a:pPr>
            <a:r>
              <a:rPr lang="ru-RU" sz="1700" b="1"/>
              <a:t>3. Обмотка возбуждения генератора.</a:t>
            </a:r>
          </a:p>
          <a:p>
            <a:pPr marL="261938" indent="-261938">
              <a:buFont typeface="Wingdings" pitchFamily="2" charset="2"/>
              <a:buNone/>
            </a:pPr>
            <a:r>
              <a:rPr lang="ru-RU" sz="1700" b="1"/>
              <a:t>4. Токосъёмники ХА1, ХА2, ХА3.</a:t>
            </a:r>
          </a:p>
          <a:p>
            <a:pPr marL="261938" indent="-261938">
              <a:buFont typeface="Wingdings" pitchFamily="2" charset="2"/>
              <a:buNone/>
            </a:pPr>
            <a:r>
              <a:rPr lang="ru-RU" sz="1700" b="1"/>
              <a:t>5. Разъединитель (доска зажимов).</a:t>
            </a:r>
          </a:p>
          <a:p>
            <a:pPr marL="261938" indent="-261938">
              <a:buFont typeface="Wingdings" pitchFamily="2" charset="2"/>
              <a:buNone/>
            </a:pPr>
            <a:r>
              <a:rPr lang="ru-RU" sz="1700" b="1"/>
              <a:t>6. Размагничивающая обмотка.</a:t>
            </a:r>
          </a:p>
          <a:p>
            <a:pPr marL="261938" indent="-261938">
              <a:buFont typeface="Wingdings" pitchFamily="2" charset="2"/>
              <a:buNone/>
            </a:pPr>
            <a:r>
              <a:rPr lang="ru-RU" sz="1700" b="1"/>
              <a:t>7. Шунт измерительный.</a:t>
            </a:r>
          </a:p>
          <a:p>
            <a:pPr marL="261938" indent="-261938">
              <a:buFont typeface="Wingdings" pitchFamily="2" charset="2"/>
              <a:buNone/>
            </a:pPr>
            <a:r>
              <a:rPr lang="ru-RU" sz="1600" b="1"/>
              <a:t>8. Амперметр (</a:t>
            </a:r>
            <a:r>
              <a:rPr lang="en-US" sz="1600" b="1"/>
              <a:t>PA</a:t>
            </a:r>
            <a:r>
              <a:rPr lang="ru-RU" sz="1600" b="1"/>
              <a:t>).</a:t>
            </a:r>
          </a:p>
          <a:p>
            <a:pPr marL="261938" indent="-261938">
              <a:buFont typeface="Wingdings" pitchFamily="2" charset="2"/>
              <a:buNone/>
            </a:pPr>
            <a:r>
              <a:rPr lang="ru-RU" sz="1600" b="1"/>
              <a:t>9. Вольтметр (</a:t>
            </a:r>
            <a:r>
              <a:rPr lang="en-US" sz="1600" b="1"/>
              <a:t>PV</a:t>
            </a:r>
            <a:r>
              <a:rPr lang="ru-RU" sz="1600" b="1"/>
              <a:t>).</a:t>
            </a:r>
          </a:p>
          <a:p>
            <a:pPr marL="261938" indent="-261938">
              <a:buFont typeface="Wingdings" pitchFamily="2" charset="2"/>
              <a:buNone/>
            </a:pPr>
            <a:r>
              <a:rPr lang="ru-RU" sz="1700" b="1"/>
              <a:t>10. Резистор (</a:t>
            </a:r>
            <a:r>
              <a:rPr lang="en-US" sz="1700" b="1"/>
              <a:t>RR</a:t>
            </a:r>
            <a:r>
              <a:rPr lang="ru-RU" sz="1700" b="1"/>
              <a:t> - сопротивление).</a:t>
            </a:r>
          </a:p>
          <a:p>
            <a:pPr marL="261938" indent="-261938">
              <a:buFont typeface="Wingdings" pitchFamily="2" charset="2"/>
              <a:buNone/>
            </a:pPr>
            <a:r>
              <a:rPr lang="ru-RU" sz="1700" b="1"/>
              <a:t>11. Обратный сварочный провод.</a:t>
            </a:r>
          </a:p>
          <a:p>
            <a:pPr marL="261938" indent="-261938">
              <a:buFont typeface="Wingdings" pitchFamily="2" charset="2"/>
              <a:buNone/>
            </a:pPr>
            <a:r>
              <a:rPr lang="ru-RU" sz="1700" b="1"/>
              <a:t>12. Свариваемое изделие.</a:t>
            </a:r>
          </a:p>
          <a:p>
            <a:pPr marL="261938" indent="-261938">
              <a:buFont typeface="Wingdings" pitchFamily="2" charset="2"/>
              <a:buNone/>
            </a:pPr>
            <a:endParaRPr lang="ru-RU" sz="1700" b="1"/>
          </a:p>
          <a:p>
            <a:pPr marL="261938" indent="-261938">
              <a:buFont typeface="Wingdings" pitchFamily="2" charset="2"/>
              <a:buNone/>
            </a:pPr>
            <a:r>
              <a:rPr lang="ru-RU" sz="1100" b="1">
                <a:solidFill>
                  <a:schemeClr val="bg2"/>
                </a:solidFill>
              </a:rPr>
              <a:t>Низкая сварочная цепь</a:t>
            </a:r>
          </a:p>
        </p:txBody>
      </p:sp>
      <p:pic>
        <p:nvPicPr>
          <p:cNvPr id="152582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357563"/>
            <a:ext cx="93663" cy="141287"/>
          </a:xfrm>
          <a:prstGeom prst="rect">
            <a:avLst/>
          </a:prstGeom>
          <a:noFill/>
        </p:spPr>
      </p:pic>
      <p:pic>
        <p:nvPicPr>
          <p:cNvPr id="152583" name="Picture 7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644900"/>
            <a:ext cx="100013" cy="142875"/>
          </a:xfrm>
          <a:prstGeom prst="rect">
            <a:avLst/>
          </a:prstGeom>
          <a:noFill/>
        </p:spPr>
      </p:pic>
      <p:pic>
        <p:nvPicPr>
          <p:cNvPr id="152584" name="Picture 8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005263"/>
            <a:ext cx="103188" cy="142875"/>
          </a:xfrm>
          <a:prstGeom prst="rect">
            <a:avLst/>
          </a:prstGeom>
          <a:noFill/>
        </p:spPr>
      </p:pic>
      <p:pic>
        <p:nvPicPr>
          <p:cNvPr id="152585" name="Picture 9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4292600"/>
            <a:ext cx="88900" cy="142875"/>
          </a:xfrm>
          <a:prstGeom prst="rect">
            <a:avLst/>
          </a:prstGeom>
          <a:noFill/>
        </p:spPr>
      </p:pic>
      <p:pic>
        <p:nvPicPr>
          <p:cNvPr id="152586" name="Picture 10" descr="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4581525"/>
            <a:ext cx="103188" cy="142875"/>
          </a:xfrm>
          <a:prstGeom prst="rect">
            <a:avLst/>
          </a:prstGeom>
          <a:noFill/>
        </p:spPr>
      </p:pic>
      <p:pic>
        <p:nvPicPr>
          <p:cNvPr id="152587" name="Picture 11" descr="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100" y="5229225"/>
            <a:ext cx="141288" cy="107950"/>
          </a:xfrm>
          <a:prstGeom prst="rect">
            <a:avLst/>
          </a:prstGeom>
          <a:noFill/>
        </p:spPr>
      </p:pic>
      <p:pic>
        <p:nvPicPr>
          <p:cNvPr id="152588" name="Picture 12" descr="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6100" y="5516563"/>
            <a:ext cx="141288" cy="115887"/>
          </a:xfrm>
          <a:prstGeom prst="rect">
            <a:avLst/>
          </a:prstGeom>
          <a:noFill/>
        </p:spPr>
      </p:pic>
      <p:pic>
        <p:nvPicPr>
          <p:cNvPr id="152589" name="Picture 13" descr="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6100" y="5805488"/>
            <a:ext cx="141288" cy="114300"/>
          </a:xfrm>
          <a:prstGeom prst="rect">
            <a:avLst/>
          </a:prstGeom>
          <a:noFill/>
        </p:spPr>
      </p:pic>
      <p:pic>
        <p:nvPicPr>
          <p:cNvPr id="152590" name="Picture 14" descr="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6100" y="4868863"/>
            <a:ext cx="103188" cy="142875"/>
          </a:xfrm>
          <a:prstGeom prst="rect">
            <a:avLst/>
          </a:prstGeom>
          <a:noFill/>
        </p:spPr>
      </p:pic>
      <p:pic>
        <p:nvPicPr>
          <p:cNvPr id="152591" name="Picture 15" descr="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6100" y="3068638"/>
            <a:ext cx="92075" cy="141287"/>
          </a:xfrm>
          <a:prstGeom prst="rect">
            <a:avLst/>
          </a:prstGeom>
          <a:noFill/>
        </p:spPr>
      </p:pic>
      <p:pic>
        <p:nvPicPr>
          <p:cNvPr id="152592" name="Picture 16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6100" y="2781300"/>
            <a:ext cx="95250" cy="142875"/>
          </a:xfrm>
          <a:prstGeom prst="rect">
            <a:avLst/>
          </a:prstGeom>
          <a:noFill/>
        </p:spPr>
      </p:pic>
      <p:pic>
        <p:nvPicPr>
          <p:cNvPr id="152593" name="Picture 17" descr="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6100" y="2133600"/>
            <a:ext cx="74613" cy="1428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25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25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49 -0.10474 " pathEditMode="relative" ptsTypes="AA">
                                      <p:cBhvr>
                                        <p:cTn id="36" dur="2000" fill="hold"/>
                                        <p:tgtEl>
                                          <p:spTgt spid="1525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3064E-6 L -0.10226 -0.01041 " pathEditMode="relative" ptsTypes="AA">
                                      <p:cBhvr>
                                        <p:cTn id="49" dur="2000" fill="hold"/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2948E-6 L -0.14965 -0.10474 " pathEditMode="relative" ptsTypes="AA">
                                      <p:cBhvr>
                                        <p:cTn id="62" dur="2000" fill="hold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341E-7 L -0.24913 -0.1569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1387E-6 L -0.34653 -0.05248 " pathEditMode="relative" ptsTypes="AA">
                                      <p:cBhvr>
                                        <p:cTn id="88" dur="2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763E-6 L -0.41736 0.06312 " pathEditMode="relative" ptsTypes="AA">
                                      <p:cBhvr>
                                        <p:cTn id="101" dur="2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7457E-6 L -0.14167 0.01063 " pathEditMode="relative" ptsTypes="AA">
                                      <p:cBhvr>
                                        <p:cTn id="114" dur="2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1387E-6 L -0.13385 0.03144 " pathEditMode="relative" ptsTypes="AA">
                                      <p:cBhvr>
                                        <p:cTn id="127" dur="20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13873E-6 L -0.13385 0.05248 " pathEditMode="relative" ptsTypes="AA">
                                      <p:cBhvr>
                                        <p:cTn id="140" dur="20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23385 0.0736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2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2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526E-6 L -0.34653 0.12601 " pathEditMode="relative" ptsTypes="AA">
                                      <p:cBhvr>
                                        <p:cTn id="166" dur="20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2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2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3873E-6 L -0.25191 0.0733 " pathEditMode="relative" ptsTypes="AA">
                                      <p:cBhvr>
                                        <p:cTn id="179" dur="2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52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52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208 L -0.11007 0.04416 " pathEditMode="relative" ptsTypes="AA">
                                      <p:cBhvr>
                                        <p:cTn id="192" dur="20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52579" grpId="1"/>
      <p:bldP spid="152580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496300" cy="6264275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ru-RU" sz="6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ЭЛЕКТРИЧЕСКАЯ СВАРОЧНАЯ ДУГА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900" b="1"/>
              <a:t>ДУГОВАЯ СВАРКА</a:t>
            </a:r>
            <a:br>
              <a:rPr lang="ru-RU" sz="5900" b="1"/>
            </a:br>
            <a:endParaRPr lang="ru-RU" sz="3500" b="1">
              <a:latin typeface="Arial Unicode MS" pitchFamily="34" charset="-128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5038"/>
            <a:ext cx="4043363" cy="4392612"/>
          </a:xfrm>
        </p:spPr>
        <p:txBody>
          <a:bodyPr/>
          <a:lstStyle/>
          <a:p>
            <a:pPr marL="185738" indent="-185738">
              <a:buFont typeface="Wingdings" pitchFamily="2" charset="2"/>
              <a:buNone/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</a:t>
            </a:r>
            <a:r>
              <a:rPr lang="ru-RU" sz="21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 виду электрода и применению присадочной проволоки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21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По виду дуги и степени её погружения в сварочную ванну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21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По роду сварочного тока, его частоте и полярности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21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По наличию внешнего воздействия на формирование шва</a:t>
            </a:r>
          </a:p>
          <a:p>
            <a:pPr marL="185738" indent="-185738">
              <a:buFont typeface="Wingdings" pitchFamily="2" charset="2"/>
              <a:buNone/>
            </a:pPr>
            <a:r>
              <a:rPr lang="ru-RU" sz="21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По количеству дуг с раздельным питанием тока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05038"/>
            <a:ext cx="4038600" cy="4392612"/>
          </a:xfrm>
        </p:spPr>
        <p:txBody>
          <a:bodyPr/>
          <a:lstStyle/>
          <a:p>
            <a:pPr marL="185738" indent="-185738">
              <a:lnSpc>
                <a:spcPct val="90000"/>
              </a:lnSpc>
              <a:buFont typeface="Wingdings" pitchFamily="2" charset="2"/>
              <a:buNone/>
              <a:tabLst>
                <a:tab pos="185738" algn="l"/>
              </a:tabLst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</a:t>
            </a:r>
            <a:r>
              <a:rPr lang="ru-RU" sz="21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 количеству электродов с общим подводом сварочного тока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  <a:tabLst>
                <a:tab pos="185738" algn="l"/>
              </a:tabLst>
            </a:pPr>
            <a:r>
              <a:rPr lang="ru-RU" sz="21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По наличию и направлению колебаний электрода относительно оси шва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  <a:tabLst>
                <a:tab pos="185738" algn="l"/>
              </a:tabLst>
            </a:pPr>
            <a:r>
              <a:rPr lang="ru-RU" sz="21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По типу защитного газа и характеру защиты металла в зоне сварки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  <a:tabLst>
                <a:tab pos="185738" algn="l"/>
              </a:tabLst>
            </a:pPr>
            <a:r>
              <a:rPr lang="ru-RU" sz="21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По непрерывности процесса сварки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  <a:tabLst>
                <a:tab pos="185738" algn="l"/>
              </a:tabLst>
            </a:pPr>
            <a:r>
              <a:rPr lang="ru-RU" sz="21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По степени механизации процесса сварки</a:t>
            </a:r>
          </a:p>
          <a:p>
            <a:pPr marL="185738" indent="-185738">
              <a:lnSpc>
                <a:spcPct val="90000"/>
              </a:lnSpc>
              <a:buFont typeface="Wingdings" pitchFamily="2" charset="2"/>
              <a:buNone/>
              <a:tabLst>
                <a:tab pos="185738" algn="l"/>
              </a:tabLst>
            </a:pPr>
            <a:endParaRPr lang="ru-RU" sz="2100" b="1" i="1">
              <a:latin typeface="Times New Roman" pitchFamily="18" charset="0"/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395288" y="1196975"/>
            <a:ext cx="8286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185738" algn="l"/>
              </a:tabLst>
            </a:pPr>
            <a:r>
              <a:rPr lang="ru-RU" sz="3500" b="1">
                <a:solidFill>
                  <a:srgbClr val="0000FF"/>
                </a:solidFill>
                <a:latin typeface="Arial Unicode MS" pitchFamily="34" charset="-128"/>
              </a:rPr>
              <a:t>деление по техническим и технологическим признакам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9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9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9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9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9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6" grpId="1"/>
      <p:bldP spid="79877" grpId="0" uiExpand="1" build="p"/>
      <p:bldP spid="79877" grpId="1" build="p"/>
      <p:bldP spid="79878" grpId="0" build="p"/>
      <p:bldP spid="79878" grpId="1" uiExpand="1" build="p"/>
      <p:bldP spid="79882" grpId="1"/>
      <p:bldP spid="79882" grpId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4000">
                <a:solidFill>
                  <a:srgbClr val="66FF66"/>
                </a:solidFill>
              </a:rPr>
              <a:t>Виды действия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97200"/>
            <a:ext cx="4495800" cy="3600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418355"/>
                </a:solidFill>
              </a:rPr>
              <a:t>Закрытая (под флюсом)</a:t>
            </a:r>
          </a:p>
          <a:p>
            <a:pPr>
              <a:buFont typeface="Wingdings" pitchFamily="2" charset="2"/>
              <a:buNone/>
            </a:pPr>
            <a:endParaRPr lang="ru-RU" sz="2400" b="1">
              <a:solidFill>
                <a:srgbClr val="418355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3200"/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418355"/>
                </a:solidFill>
              </a:rPr>
              <a:t>Прямого действия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2997200"/>
            <a:ext cx="4643438" cy="3600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418355"/>
                </a:solidFill>
              </a:rPr>
              <a:t>Косвенного действия</a:t>
            </a:r>
          </a:p>
          <a:p>
            <a:pPr algn="ctr">
              <a:buFont typeface="Wingdings" pitchFamily="2" charset="2"/>
              <a:buNone/>
            </a:pPr>
            <a:endParaRPr lang="ru-RU" sz="2400" b="1">
              <a:solidFill>
                <a:srgbClr val="418355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400" b="1">
              <a:solidFill>
                <a:srgbClr val="418355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3200"/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418355"/>
                </a:solidFill>
              </a:rPr>
              <a:t>Комбинированного действия</a:t>
            </a:r>
          </a:p>
        </p:txBody>
      </p:sp>
      <p:pic>
        <p:nvPicPr>
          <p:cNvPr id="154629" name="Picture 5" descr="Закрытая (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125538"/>
            <a:ext cx="2160587" cy="1873250"/>
          </a:xfrm>
          <a:prstGeom prst="rect">
            <a:avLst/>
          </a:prstGeom>
          <a:noFill/>
        </p:spPr>
      </p:pic>
      <p:pic>
        <p:nvPicPr>
          <p:cNvPr id="154630" name="Picture 6" descr="Пря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789363"/>
            <a:ext cx="2160587" cy="1944687"/>
          </a:xfrm>
          <a:prstGeom prst="rect">
            <a:avLst/>
          </a:prstGeom>
          <a:noFill/>
        </p:spPr>
      </p:pic>
      <p:pic>
        <p:nvPicPr>
          <p:cNvPr id="154631" name="Picture 7" descr="Косв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125538"/>
            <a:ext cx="2232025" cy="1838325"/>
          </a:xfrm>
          <a:prstGeom prst="rect">
            <a:avLst/>
          </a:prstGeom>
          <a:noFill/>
        </p:spPr>
      </p:pic>
      <p:pic>
        <p:nvPicPr>
          <p:cNvPr id="154632" name="Picture 8" descr="Комбини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3789363"/>
            <a:ext cx="2232025" cy="1985962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4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FF66"/>
                </a:solidFill>
              </a:rPr>
              <a:t>Виды действия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581525"/>
            <a:ext cx="4402138" cy="18732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Открытая </a:t>
            </a:r>
          </a:p>
          <a:p>
            <a:pPr algn="ctr">
              <a:buFont typeface="Wingdings" pitchFamily="2" charset="2"/>
              <a:buNone/>
            </a:pPr>
            <a:r>
              <a: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погружённая – вольфрамовым неплавящимся электродом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4548188"/>
            <a:ext cx="4038600" cy="6810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Покрытым электродом</a:t>
            </a:r>
          </a:p>
        </p:txBody>
      </p:sp>
      <p:pic>
        <p:nvPicPr>
          <p:cNvPr id="155653" name="Picture 5" descr="Открытая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1989138"/>
            <a:ext cx="4100513" cy="2592387"/>
          </a:xfrm>
          <a:prstGeom prst="rect">
            <a:avLst/>
          </a:prstGeom>
          <a:noFill/>
        </p:spPr>
      </p:pic>
      <p:pic>
        <p:nvPicPr>
          <p:cNvPr id="155654" name="Picture 6" descr="Покрыт э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927225"/>
            <a:ext cx="4176712" cy="25812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build="p"/>
      <p:bldP spid="15565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sz="4000">
                <a:solidFill>
                  <a:srgbClr val="66FF66"/>
                </a:solidFill>
              </a:rPr>
              <a:t>Схема объемной ионизации газа и падение напряжения в дуге</a:t>
            </a:r>
            <a:r>
              <a:rPr lang="ru-RU" sz="4000"/>
              <a:t> 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412875"/>
            <a:ext cx="4500562" cy="525621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</a:t>
            </a:r>
            <a:r>
              <a:rPr lang="ru-RU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 – напряжение дуги, В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</a:t>
            </a:r>
            <a:r>
              <a:rPr lang="ru-RU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 – напряжение катода, В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</a:t>
            </a:r>
            <a:r>
              <a:rPr lang="ru-RU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 – напряжение газового столба дуги, В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</a:t>
            </a:r>
            <a:r>
              <a:rPr lang="ru-RU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 – напряжение анода, В</a:t>
            </a:r>
            <a:endParaRPr lang="en-US" sz="15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</a:t>
            </a:r>
            <a:r>
              <a:rPr lang="ru-RU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– глубина проплавления ванны, мм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</a:t>
            </a:r>
            <a:r>
              <a:rPr lang="ru-RU"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– толщина свариваемой детали, мм</a:t>
            </a:r>
          </a:p>
          <a:p>
            <a:pPr marL="609600" indent="-609600">
              <a:buFont typeface="Wingdings" pitchFamily="2" charset="2"/>
              <a:buNone/>
            </a:pPr>
            <a:endParaRPr lang="ru-RU" sz="15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Покрытый электрод.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Катодное пятно.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Катодная область.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Газовый столб дуги.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 Анодная область.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6. Анодное пятно.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7. Глубина проплавления сварочной ванны.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8. Основной металл.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9. Источник питания дуги постоянного тока.</a:t>
            </a:r>
          </a:p>
        </p:txBody>
      </p:sp>
      <p:pic>
        <p:nvPicPr>
          <p:cNvPr id="156676" name="Picture 4" descr="С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4049713" cy="5048250"/>
          </a:xfrm>
          <a:prstGeom prst="rect">
            <a:avLst/>
          </a:prstGeom>
          <a:noFill/>
        </p:spPr>
      </p:pic>
      <p:pic>
        <p:nvPicPr>
          <p:cNvPr id="156677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292600"/>
            <a:ext cx="141287" cy="212725"/>
          </a:xfrm>
          <a:prstGeom prst="rect">
            <a:avLst/>
          </a:prstGeom>
          <a:noFill/>
        </p:spPr>
      </p:pic>
      <p:pic>
        <p:nvPicPr>
          <p:cNvPr id="156678" name="Picture 6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652963"/>
            <a:ext cx="150812" cy="215900"/>
          </a:xfrm>
          <a:prstGeom prst="rect">
            <a:avLst/>
          </a:prstGeom>
          <a:noFill/>
        </p:spPr>
      </p:pic>
      <p:pic>
        <p:nvPicPr>
          <p:cNvPr id="156679" name="Picture 7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4941888"/>
            <a:ext cx="155575" cy="215900"/>
          </a:xfrm>
          <a:prstGeom prst="rect">
            <a:avLst/>
          </a:prstGeom>
          <a:noFill/>
        </p:spPr>
      </p:pic>
      <p:pic>
        <p:nvPicPr>
          <p:cNvPr id="156680" name="Picture 8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5229225"/>
            <a:ext cx="134937" cy="215900"/>
          </a:xfrm>
          <a:prstGeom prst="rect">
            <a:avLst/>
          </a:prstGeom>
          <a:noFill/>
        </p:spPr>
      </p:pic>
      <p:pic>
        <p:nvPicPr>
          <p:cNvPr id="156681" name="Picture 9" descr="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5589588"/>
            <a:ext cx="155575" cy="215900"/>
          </a:xfrm>
          <a:prstGeom prst="rect">
            <a:avLst/>
          </a:prstGeom>
          <a:noFill/>
        </p:spPr>
      </p:pic>
      <p:pic>
        <p:nvPicPr>
          <p:cNvPr id="156682" name="Picture 10" descr="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5876925"/>
            <a:ext cx="155575" cy="215900"/>
          </a:xfrm>
          <a:prstGeom prst="rect">
            <a:avLst/>
          </a:prstGeom>
          <a:noFill/>
        </p:spPr>
      </p:pic>
      <p:pic>
        <p:nvPicPr>
          <p:cNvPr id="156683" name="Picture 11" descr="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4005263"/>
            <a:ext cx="138112" cy="212725"/>
          </a:xfrm>
          <a:prstGeom prst="rect">
            <a:avLst/>
          </a:prstGeom>
          <a:noFill/>
        </p:spPr>
      </p:pic>
      <p:pic>
        <p:nvPicPr>
          <p:cNvPr id="156684" name="Picture 12" descr="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3" y="3716338"/>
            <a:ext cx="144462" cy="215900"/>
          </a:xfrm>
          <a:prstGeom prst="rect">
            <a:avLst/>
          </a:prstGeom>
          <a:noFill/>
        </p:spPr>
      </p:pic>
      <p:pic>
        <p:nvPicPr>
          <p:cNvPr id="156685" name="Picture 13" descr="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3429000"/>
            <a:ext cx="112712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4.07407E-6 L -0.35434 -0.18889 " pathEditMode="relative" ptsTypes="AA">
                                      <p:cBhvr>
                                        <p:cTn id="64" dur="2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4.07407E-6 L -0.37014 0.01065 " pathEditMode="relative" ptsTypes="AA">
                                      <p:cBhvr>
                                        <p:cTn id="79" dur="2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2.96296E-6 L -0.36979 0.0055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-5.55556E-6 L -0.37014 0.02106 " pathEditMode="relative" ptsTypes="AA">
                                      <p:cBhvr>
                                        <p:cTn id="109" dur="2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5.92593E-6 L -0.37014 0.04191 " pathEditMode="relative" ptsTypes="AA">
                                      <p:cBhvr>
                                        <p:cTn id="124" dur="2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7.40741E-6 L -0.16545 -0.02083 " pathEditMode="relative" ptsTypes="AA">
                                      <p:cBhvr>
                                        <p:cTn id="139" dur="2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4.07407E-6 L -0.40955 -0.02106 " pathEditMode="relative" ptsTypes="AA">
                                      <p:cBhvr>
                                        <p:cTn id="154" dur="2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-5.92593E-6 L -0.13385 -0.08403 " pathEditMode="relative" ptsTypes="AA">
                                      <p:cBhvr>
                                        <p:cTn id="169" dur="20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6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6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-4.07407E-6 L -0.39375 -0.34653 " pathEditMode="relative" ptsTypes="AA">
                                      <p:cBhvr>
                                        <p:cTn id="184" dur="2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66FF66"/>
                </a:solidFill>
              </a:rPr>
              <a:t>Перенос расплавленного металла</a:t>
            </a:r>
          </a:p>
        </p:txBody>
      </p:sp>
      <p:pic>
        <p:nvPicPr>
          <p:cNvPr id="157700" name="Picture 4" descr="нача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12875"/>
            <a:ext cx="2609850" cy="2371725"/>
          </a:xfrm>
          <a:prstGeom prst="rect">
            <a:avLst/>
          </a:prstGeom>
          <a:noFill/>
        </p:spPr>
      </p:pic>
      <p:pic>
        <p:nvPicPr>
          <p:cNvPr id="157701" name="Picture 5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412875"/>
            <a:ext cx="3095625" cy="2343150"/>
          </a:xfrm>
          <a:prstGeom prst="rect">
            <a:avLst/>
          </a:prstGeom>
          <a:noFill/>
        </p:spPr>
      </p:pic>
      <p:pic>
        <p:nvPicPr>
          <p:cNvPr id="157702" name="Picture 6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291013"/>
            <a:ext cx="4824413" cy="21621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FF66"/>
                </a:solidFill>
              </a:rPr>
              <a:t>Выполнение сварки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6063" y="4005263"/>
            <a:ext cx="4038600" cy="936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>
                <a:solidFill>
                  <a:srgbClr val="418355"/>
                </a:solidFill>
              </a:rPr>
              <a:t>Неправильно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3" y="4005263"/>
            <a:ext cx="4038600" cy="7921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>
                <a:solidFill>
                  <a:srgbClr val="418355"/>
                </a:solidFill>
              </a:rPr>
              <a:t>Правильно</a:t>
            </a:r>
          </a:p>
        </p:txBody>
      </p:sp>
      <p:pic>
        <p:nvPicPr>
          <p:cNvPr id="158725" name="Picture 5" descr="Прави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557338"/>
            <a:ext cx="4176712" cy="2447925"/>
          </a:xfrm>
          <a:prstGeom prst="rect">
            <a:avLst/>
          </a:prstGeom>
          <a:noFill/>
        </p:spPr>
      </p:pic>
      <p:pic>
        <p:nvPicPr>
          <p:cNvPr id="158726" name="Picture 6" descr="не Правиль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57338"/>
            <a:ext cx="4033838" cy="245745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785225" cy="640873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4800" b="1">
                <a:latin typeface="Times New Roman" pitchFamily="18" charset="0"/>
              </a:rPr>
              <a:t>СХЕМА ТИПОВОЙ ТЕХНОЛОГИИ ИЗГОТОВЛЕНИЯ СВАРНЫХ КОНСТРУКЦИЙ И КОНТРОЛЬ ТЕХНОЛОГИИ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2160587"/>
          </a:xfrm>
        </p:spPr>
        <p:txBody>
          <a:bodyPr/>
          <a:lstStyle/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</a:rPr>
              <a:t>Основные технологические операции в производственном процессе, выполняемые последовательно по разработанным инструкциям, техническим условиям, операционным или маршрутными картами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6988"/>
            <a:ext cx="8229600" cy="39576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ОПЕРАЦИИ</a:t>
            </a:r>
          </a:p>
          <a:p>
            <a:pPr algn="ctr">
              <a:buFont typeface="Wingdings" pitchFamily="2" charset="2"/>
              <a:buNone/>
            </a:pPr>
            <a:endParaRPr lang="ru-RU" b="1">
              <a:solidFill>
                <a:srgbClr val="F9F9A5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- ПОДГОТОВКА сварочного оборудования, приспособлений (оснастки) и исходных сварочных материалов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- СБОРКА ДЕТАЛЕЙ ПОД СВАРКУ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- ВЫБОР ОРИЕНТИРОВОЧНЫХ РЕЖИМОВ СВАРКИ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- ПРОЦЕСС СВАРКИ технические приёмы сварки и последовательность заполнения швов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- КОНТРОЛЬ КАЧЕСТВА СВАРНЫХ СОЕДИНЕНИЙ (готовых изделий и конструкций) ГОСТ 3242 - 79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1563687"/>
          </a:xfrm>
        </p:spPr>
        <p:txBody>
          <a:bodyPr/>
          <a:lstStyle/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</a:rPr>
              <a:t>ПОДГОТОВКА сварочного оборудования, приспособлений (оснастки) и исходных сварочных материалов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51050"/>
            <a:ext cx="8686800" cy="4114800"/>
          </a:xfrm>
        </p:spPr>
        <p:txBody>
          <a:bodyPr/>
          <a:lstStyle/>
          <a:p>
            <a:pPr marL="361950" indent="-361950" algn="ctr"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ПРЕДВАРИТЕЛЬНЫЙ КОНТРОЛЬ</a:t>
            </a:r>
          </a:p>
          <a:p>
            <a:pPr marL="361950" indent="-361950">
              <a:buFont typeface="Wingdings" pitchFamily="2" charset="2"/>
              <a:buNone/>
            </a:pPr>
            <a:endParaRPr lang="ru-RU" sz="2000"/>
          </a:p>
          <a:p>
            <a:pPr marL="361950" indent="-361950">
              <a:buFont typeface="Wingdings" pitchFamily="2" charset="2"/>
              <a:buNone/>
            </a:pPr>
            <a:endParaRPr lang="ru-RU" sz="2000"/>
          </a:p>
          <a:p>
            <a:pPr marL="361950" indent="-361950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1. КОНТРОЛЬ оборудования и оснастки</a:t>
            </a:r>
          </a:p>
          <a:p>
            <a:pPr marL="361950" indent="-361950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2. КОНТРОЛЬ исходных материалов – основного металла, присадочной проволоки, защитных газов, флюсов и паст</a:t>
            </a:r>
          </a:p>
          <a:p>
            <a:pPr marL="361950" indent="-361950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3. КОНТРОЛЬ сварщиков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895350"/>
          </a:xfrm>
        </p:spPr>
        <p:txBody>
          <a:bodyPr/>
          <a:lstStyle/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</a:rPr>
              <a:t>СБОРКА ДЕТАЛЕЙ ПОД СВАРКУ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686800" cy="4538662"/>
          </a:xfrm>
        </p:spPr>
        <p:txBody>
          <a:bodyPr/>
          <a:lstStyle/>
          <a:p>
            <a:pPr marL="268288" indent="-268288" algn="ctr"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ПРЕДВАРИТЕЛЬНЫЙ КОНТРОЛЬ</a:t>
            </a:r>
          </a:p>
          <a:p>
            <a:pPr marL="268288" indent="-268288" algn="ctr">
              <a:buFont typeface="Wingdings" pitchFamily="2" charset="2"/>
              <a:buNone/>
            </a:pPr>
            <a:endParaRPr lang="ru-RU" b="1">
              <a:solidFill>
                <a:srgbClr val="FFFF00"/>
              </a:solidFill>
            </a:endParaRPr>
          </a:p>
          <a:p>
            <a:pPr marL="268288" indent="-268288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1. КОНТРОЛЬ разделки и чистоты свариваемых кромок</a:t>
            </a:r>
          </a:p>
          <a:p>
            <a:pPr marL="268288" indent="-268288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2. КОНТРОЛЬ габаритных размеров изделия, углов, перекосов и смещения кромок деталей (переломов осей) правильности изготовления и установки остающихся и технологических подкладок</a:t>
            </a:r>
          </a:p>
          <a:p>
            <a:pPr marL="268288" indent="-268288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3. КОНТРОЛЬ прихваток</a:t>
            </a:r>
          </a:p>
          <a:p>
            <a:pPr marL="268288" indent="-268288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4. КОНТРОЛЬ предварительного подогрева (если требуется)</a:t>
            </a:r>
          </a:p>
          <a:p>
            <a:pPr marL="268288" indent="-268288">
              <a:buFont typeface="Wingdings" pitchFamily="2" charset="2"/>
              <a:buNone/>
            </a:pPr>
            <a:endParaRPr lang="ru-RU" sz="200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03313"/>
          </a:xfrm>
        </p:spPr>
        <p:txBody>
          <a:bodyPr/>
          <a:lstStyle/>
          <a:p>
            <a:r>
              <a:rPr lang="ru-RU" sz="2800" b="1">
                <a:latin typeface="Times New Roman" pitchFamily="18" charset="0"/>
              </a:rPr>
              <a:t>ВЫБОР ОРИЕНТИРОВОЧНЫХ РЕЖИМОВ СВАРКИ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675687" cy="5040313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ТЕКУЩИЙ КОНТРОЛЬ</a:t>
            </a:r>
          </a:p>
          <a:p>
            <a:pPr marL="609600" indent="-609600">
              <a:buFont typeface="Wingdings" pitchFamily="2" charset="2"/>
              <a:buNone/>
            </a:pPr>
            <a:endParaRPr lang="ru-RU" sz="2000" b="1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ru-RU" sz="1400" b="1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1. КОНТРОЛЬ сварочного оборудования и аппаратуры, инструмента, приборов и самого сварщика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2. КОНТРОЛЬ состояния и плотности соединения сварочных проводов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3. КОНТРОЛЬ режимов сварки – силы тока, напряжения дуги и скорости сварки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/>
              <a:t>  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7338"/>
            <a:ext cx="9144000" cy="3095625"/>
          </a:xfrm>
        </p:spPr>
        <p:txBody>
          <a:bodyPr/>
          <a:lstStyle/>
          <a:p>
            <a:r>
              <a:rPr lang="ru-RU" sz="7500">
                <a:solidFill>
                  <a:srgbClr val="FFFF00"/>
                </a:solidFill>
                <a:latin typeface="Arial Unicode MS" pitchFamily="34" charset="-128"/>
              </a:rPr>
              <a:t>Ручная дуговая</a:t>
            </a:r>
            <a:br>
              <a:rPr lang="ru-RU" sz="7500">
                <a:solidFill>
                  <a:srgbClr val="FFFF00"/>
                </a:solidFill>
                <a:latin typeface="Arial Unicode MS" pitchFamily="34" charset="-128"/>
              </a:rPr>
            </a:br>
            <a:r>
              <a:rPr lang="ru-RU" sz="7500">
                <a:solidFill>
                  <a:srgbClr val="FFFF00"/>
                </a:solidFill>
                <a:latin typeface="Arial Unicode MS" pitchFamily="34" charset="-128"/>
              </a:rPr>
              <a:t>сварка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6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</a:rPr>
              <a:t>ПРОЦЕСС СВАРКИ технические приёмы сварки и последовательность заполнения швов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07413" cy="440055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ТЕКУЩИЙ КОНТРОЛЬ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tx2"/>
                </a:solidFill>
              </a:rPr>
              <a:t>1. КОНТРОЛЬ техники сварки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tx2"/>
                </a:solidFill>
              </a:rPr>
              <a:t>2. КОНТРОЛЬ заполнения многослойных швов и швов, расположенных в разных местах изделия (конструкции)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tx2"/>
                </a:solidFill>
              </a:rPr>
              <a:t>3. КОНТРОЛЬ температуры свариваемого и охлаждаемого изделия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tx2"/>
                </a:solidFill>
              </a:rPr>
              <a:t>4. КОНТРОЛЬ устойчивости (стабильности) дуги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tx2"/>
                </a:solidFill>
              </a:rPr>
              <a:t>5. КОНТРОЛЬ правильности клеймения швов (при необходимости)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2400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642350" cy="1371600"/>
          </a:xfrm>
        </p:spPr>
        <p:txBody>
          <a:bodyPr/>
          <a:lstStyle/>
          <a:p>
            <a:r>
              <a:rPr lang="ru-RU" sz="2600" b="1">
                <a:solidFill>
                  <a:srgbClr val="66FF66"/>
                </a:solidFill>
                <a:latin typeface="Times New Roman" pitchFamily="18" charset="0"/>
              </a:rPr>
              <a:t>КОНТРОЛЬ КАЧЕСТВА СВАРНЫХ СОЕДИНЕНИЙ (готовых изделий и конструкций) ГОСТ 3242 - 79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675687" cy="51133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</a:rPr>
              <a:t>1) НЕРАЗРУШАЮЩИЕ </a:t>
            </a:r>
            <a:r>
              <a:rPr lang="ru-RU" sz="2400">
                <a:solidFill>
                  <a:srgbClr val="FFFF00"/>
                </a:solidFill>
              </a:rPr>
              <a:t>методы контроля качества</a:t>
            </a:r>
            <a:r>
              <a:rPr lang="ru-RU" sz="2400" b="1">
                <a:solidFill>
                  <a:srgbClr val="FFFF00"/>
                </a:solidFill>
              </a:rPr>
              <a:t>(НМК):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0000FF"/>
                </a:solidFill>
              </a:rPr>
              <a:t>- Внешний осмотр и измерения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00FF"/>
                </a:solidFill>
              </a:rPr>
              <a:t>- Капиллярный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00FF"/>
                </a:solidFill>
              </a:rPr>
              <a:t>- Радиационный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00FF"/>
                </a:solidFill>
              </a:rPr>
              <a:t>- Акустический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00FF"/>
                </a:solidFill>
              </a:rPr>
              <a:t>- Магнитный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00FF"/>
                </a:solidFill>
              </a:rPr>
              <a:t>- Течеискание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2) РАЗРУШАЮЩИЕ </a:t>
            </a:r>
            <a:r>
              <a:rPr lang="ru-RU" sz="2400">
                <a:solidFill>
                  <a:srgbClr val="FFFF00"/>
                </a:solidFill>
              </a:rPr>
              <a:t>методы контроля качества</a:t>
            </a:r>
            <a:r>
              <a:rPr lang="ru-RU" sz="2400" b="1">
                <a:solidFill>
                  <a:srgbClr val="FFFF00"/>
                </a:solidFill>
              </a:rPr>
              <a:t> (РМК):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00FF"/>
                </a:solidFill>
              </a:rPr>
              <a:t>- Механические испытания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00FF"/>
                </a:solidFill>
              </a:rPr>
              <a:t>- Металлографические исследования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00FF"/>
                </a:solidFill>
              </a:rPr>
              <a:t>- Химический анализ (контроль химического состава деталей)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00FF"/>
                </a:solidFill>
              </a:rPr>
              <a:t>- Коррозионные испытания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0000FF"/>
                </a:solidFill>
              </a:rPr>
              <a:t>- Измерение твёрдости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5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5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6264275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ТЕХНИКА РУЧНОЙ ДУГОВОЙ СВАРКИ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964613" cy="1139825"/>
          </a:xfrm>
        </p:spPr>
        <p:txBody>
          <a:bodyPr/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Возбуждение (возникновение) и горение дуги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5805488"/>
            <a:ext cx="4038600" cy="9017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66FF66"/>
                </a:solidFill>
              </a:rPr>
              <a:t>ВПРИТЫК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5838825"/>
            <a:ext cx="4038600" cy="8302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66FF66"/>
                </a:solidFill>
              </a:rPr>
              <a:t>ЧИРКАНЬЕМ</a:t>
            </a:r>
          </a:p>
        </p:txBody>
      </p:sp>
      <p:pic>
        <p:nvPicPr>
          <p:cNvPr id="184325" name="Picture 5" descr="вприты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268413"/>
            <a:ext cx="2887662" cy="4321175"/>
          </a:xfrm>
          <a:prstGeom prst="rect">
            <a:avLst/>
          </a:prstGeom>
          <a:noFill/>
        </p:spPr>
      </p:pic>
      <p:pic>
        <p:nvPicPr>
          <p:cNvPr id="184326" name="Picture 6" descr="чирк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268413"/>
            <a:ext cx="2868613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 build="p"/>
      <p:bldP spid="18432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Горение ду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25538"/>
            <a:ext cx="6913562" cy="4130675"/>
          </a:xfrm>
          <a:prstGeom prst="rect">
            <a:avLst/>
          </a:prstGeom>
          <a:noFill/>
        </p:spPr>
      </p:pic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39826"/>
          </a:xfrm>
        </p:spPr>
        <p:txBody>
          <a:bodyPr/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Возбуждение (возникновение) и горение дуги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616575"/>
            <a:ext cx="4038600" cy="1484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F9F9A5"/>
                </a:solidFill>
                <a:latin typeface="Times New Roman" pitchFamily="18" charset="0"/>
              </a:rPr>
              <a:t>1. КОРОТКОЕ ЗАМЫКАНИЕ</a:t>
            </a: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F9F9A5"/>
                </a:solidFill>
                <a:latin typeface="Times New Roman" pitchFamily="18" charset="0"/>
              </a:rPr>
              <a:t>2. ОБРАЗОВАНИЕ ПРОСЛОЙКИ ИЗ ЖИДКОГО МЕТАЛЛА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13350" y="5588000"/>
            <a:ext cx="4038600" cy="1081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F9F9A5"/>
                </a:solidFill>
                <a:latin typeface="Times New Roman" pitchFamily="18" charset="0"/>
              </a:rPr>
              <a:t>3. ОБРАЗОВАНИЕ ШЕЙКИ</a:t>
            </a:r>
          </a:p>
          <a:p>
            <a:pPr>
              <a:buFont typeface="Wingdings" pitchFamily="2" charset="2"/>
              <a:buNone/>
            </a:pPr>
            <a:r>
              <a:rPr lang="ru-RU" sz="1800" b="1">
                <a:solidFill>
                  <a:srgbClr val="F9F9A5"/>
                </a:solidFill>
                <a:latin typeface="Times New Roman" pitchFamily="18" charset="0"/>
              </a:rPr>
              <a:t>4. ВОЗНИКНОВЕНИЕ ДУГИ И СВАРОЧНОЙ ВАННЫ</a:t>
            </a:r>
          </a:p>
        </p:txBody>
      </p:sp>
      <p:pic>
        <p:nvPicPr>
          <p:cNvPr id="185350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6021388"/>
            <a:ext cx="141288" cy="212725"/>
          </a:xfrm>
          <a:prstGeom prst="rect">
            <a:avLst/>
          </a:prstGeom>
          <a:noFill/>
        </p:spPr>
      </p:pic>
      <p:pic>
        <p:nvPicPr>
          <p:cNvPr id="185351" name="Picture 7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734050"/>
            <a:ext cx="138113" cy="212725"/>
          </a:xfrm>
          <a:prstGeom prst="rect">
            <a:avLst/>
          </a:prstGeom>
          <a:noFill/>
        </p:spPr>
      </p:pic>
      <p:pic>
        <p:nvPicPr>
          <p:cNvPr id="185352" name="Picture 8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6021388"/>
            <a:ext cx="144463" cy="215900"/>
          </a:xfrm>
          <a:prstGeom prst="rect">
            <a:avLst/>
          </a:prstGeom>
          <a:noFill/>
        </p:spPr>
      </p:pic>
      <p:pic>
        <p:nvPicPr>
          <p:cNvPr id="185353" name="Picture 9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661025"/>
            <a:ext cx="112713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175 -0.08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0.33871 -0.1416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00816 -0.0995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55556E-6 L 0.20469 -0.147 " pathEditMode="relative" ptsTypes="AA">
                                      <p:cBhvr>
                                        <p:cTn id="70" dur="2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FF00"/>
                </a:solidFill>
                <a:latin typeface="Times New Roman" pitchFamily="18" charset="0"/>
              </a:rPr>
              <a:t>Перемещение (движение) электрода</a:t>
            </a:r>
          </a:p>
        </p:txBody>
      </p:sp>
      <p:pic>
        <p:nvPicPr>
          <p:cNvPr id="186371" name="Picture 3" descr="с лев на 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4176713" cy="1119187"/>
          </a:xfrm>
          <a:prstGeom prst="rect">
            <a:avLst/>
          </a:prstGeom>
          <a:noFill/>
        </p:spPr>
      </p:pic>
      <p:pic>
        <p:nvPicPr>
          <p:cNvPr id="186372" name="Picture 4" descr="с пр на л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00213"/>
            <a:ext cx="4176712" cy="1108075"/>
          </a:xfrm>
          <a:prstGeom prst="rect">
            <a:avLst/>
          </a:prstGeom>
          <a:noFill/>
        </p:spPr>
      </p:pic>
      <p:pic>
        <p:nvPicPr>
          <p:cNvPr id="186373" name="Picture 5" descr="на 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9975" y="3141663"/>
            <a:ext cx="1517650" cy="3382962"/>
          </a:xfrm>
          <a:prstGeom prst="rect">
            <a:avLst/>
          </a:prstGeom>
          <a:noFill/>
        </p:spPr>
      </p:pic>
      <p:pic>
        <p:nvPicPr>
          <p:cNvPr id="186374" name="Picture 6" descr="от себ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2250" y="3141663"/>
            <a:ext cx="1495425" cy="338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39975" y="4508500"/>
            <a:ext cx="5761038" cy="2160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Многослойная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Многослойная многопроходная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Стыковые соединения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Угловые швы</a:t>
            </a:r>
          </a:p>
          <a:p>
            <a:pPr>
              <a:buFont typeface="Wingdings" pitchFamily="2" charset="2"/>
              <a:buNone/>
            </a:pPr>
            <a:endParaRPr lang="ru-RU" sz="1600" b="1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В лодочку (сварка только угловых швов) </a:t>
            </a:r>
          </a:p>
          <a:p>
            <a:pPr algn="ctr"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углы 30, 45, 60</a:t>
            </a:r>
          </a:p>
        </p:txBody>
      </p:sp>
      <p:pic>
        <p:nvPicPr>
          <p:cNvPr id="187394" name="Picture 2" descr="в лодоч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921250"/>
            <a:ext cx="3194050" cy="1316038"/>
          </a:xfrm>
          <a:prstGeom prst="rect">
            <a:avLst/>
          </a:prstGeom>
          <a:noFill/>
        </p:spPr>
      </p:pic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139825"/>
          </a:xfrm>
        </p:spPr>
        <p:txBody>
          <a:bodyPr/>
          <a:lstStyle/>
          <a:p>
            <a:r>
              <a:rPr lang="ru-RU" sz="2800" b="1">
                <a:solidFill>
                  <a:srgbClr val="66FF66"/>
                </a:solidFill>
                <a:latin typeface="Times New Roman" pitchFamily="18" charset="0"/>
              </a:rPr>
              <a:t>Схема заполнения многослойных швов по уровню поперечного сечения</a:t>
            </a:r>
          </a:p>
        </p:txBody>
      </p:sp>
      <p:pic>
        <p:nvPicPr>
          <p:cNvPr id="187397" name="Picture 5" descr="многос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1731963" cy="1657350"/>
          </a:xfrm>
          <a:prstGeom prst="rect">
            <a:avLst/>
          </a:prstGeom>
          <a:noFill/>
        </p:spPr>
      </p:pic>
      <p:pic>
        <p:nvPicPr>
          <p:cNvPr id="187398" name="Picture 6" descr="мн многопро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341438"/>
            <a:ext cx="1785938" cy="3084512"/>
          </a:xfrm>
          <a:prstGeom prst="rect">
            <a:avLst/>
          </a:prstGeom>
          <a:noFill/>
        </p:spPr>
      </p:pic>
      <p:pic>
        <p:nvPicPr>
          <p:cNvPr id="187399" name="Picture 7" descr="стык сое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789363"/>
            <a:ext cx="1733550" cy="2592387"/>
          </a:xfrm>
          <a:prstGeom prst="rect">
            <a:avLst/>
          </a:prstGeom>
          <a:noFill/>
        </p:spPr>
      </p:pic>
      <p:pic>
        <p:nvPicPr>
          <p:cNvPr id="187400" name="Picture 8" descr="Угл шв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1341438"/>
            <a:ext cx="169862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2899 -0.2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1.48148E-6 L 0.00608 -0.0673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6545 0.183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6458 -0.13634 " pathEditMode="relative" ptsTypes="AA">
                                      <p:cBhvr>
                                        <p:cTn id="62" dur="2000" fill="hold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15729 0.0238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2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5747 0.0231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6988"/>
            <a:ext cx="8964612" cy="1139826"/>
          </a:xfrm>
        </p:spPr>
        <p:txBody>
          <a:bodyPr/>
          <a:lstStyle/>
          <a:p>
            <a:r>
              <a:rPr lang="ru-RU" sz="3200" b="1">
                <a:solidFill>
                  <a:srgbClr val="66FF66"/>
                </a:solidFill>
                <a:latin typeface="Times New Roman" pitchFamily="18" charset="0"/>
              </a:rPr>
              <a:t>Сварка в различных основных положениях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9525" y="1196975"/>
            <a:ext cx="4038600" cy="6048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FFFF00"/>
                </a:solidFill>
              </a:rPr>
              <a:t>Вертикальное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5805488"/>
            <a:ext cx="4895850" cy="105251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FFFF00"/>
                </a:solidFill>
              </a:rPr>
              <a:t>Угол наклона покрытого электрода при сварке на подъем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FFFF00"/>
                </a:solidFill>
              </a:rPr>
              <a:t>Угол наклона и колебательные движения покрытым электродом при сварке на спуск (сварка тонких деталей)</a:t>
            </a:r>
          </a:p>
        </p:txBody>
      </p:sp>
      <p:pic>
        <p:nvPicPr>
          <p:cNvPr id="188421" name="Picture 5" descr="верти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0575"/>
            <a:ext cx="1457325" cy="3578225"/>
          </a:xfrm>
          <a:prstGeom prst="rect">
            <a:avLst/>
          </a:prstGeom>
          <a:noFill/>
        </p:spPr>
      </p:pic>
      <p:pic>
        <p:nvPicPr>
          <p:cNvPr id="188422" name="Picture 6" descr="уг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060575"/>
            <a:ext cx="2447925" cy="3529013"/>
          </a:xfrm>
          <a:prstGeom prst="rect">
            <a:avLst/>
          </a:prstGeom>
          <a:noFill/>
        </p:spPr>
      </p:pic>
      <p:pic>
        <p:nvPicPr>
          <p:cNvPr id="188423" name="Picture 7" descr="угол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133600"/>
            <a:ext cx="3743325" cy="345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7.40741E-7 L -0.09445 -0.021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7795 -0.078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Сварка в различных основных положениях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68538" y="1341438"/>
            <a:ext cx="4038600" cy="6762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i="1">
                <a:solidFill>
                  <a:srgbClr val="66FF66"/>
                </a:solidFill>
              </a:rPr>
              <a:t>Горизонтальное</a:t>
            </a:r>
          </a:p>
        </p:txBody>
      </p:sp>
      <p:pic>
        <p:nvPicPr>
          <p:cNvPr id="18944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24063"/>
            <a:ext cx="8135938" cy="464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арг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221163"/>
            <a:ext cx="3167062" cy="2087562"/>
          </a:xfrm>
          <a:prstGeom prst="rect">
            <a:avLst/>
          </a:prstGeom>
          <a:noFill/>
        </p:spPr>
      </p:pic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1139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Угол наклона покрытого электрода, горелки для дуговой сварки и присадочной проволоки</a:t>
            </a:r>
            <a:r>
              <a:rPr lang="ru-RU" sz="4000"/>
              <a:t> 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75100" y="5876925"/>
            <a:ext cx="7942263" cy="9350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FF66"/>
                </a:solidFill>
                <a:latin typeface="Times New Roman" pitchFamily="18" charset="0"/>
              </a:rPr>
              <a:t>При сварке покрытым электродом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FF66"/>
                </a:solidFill>
                <a:latin typeface="Times New Roman" pitchFamily="18" charset="0"/>
              </a:rPr>
              <a:t>При ручной аргонодуговой сварке правым способом</a:t>
            </a: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rgbClr val="66FF66"/>
                </a:solidFill>
                <a:latin typeface="Times New Roman" pitchFamily="18" charset="0"/>
              </a:rPr>
              <a:t>При сварке присадочной проволокой</a:t>
            </a:r>
          </a:p>
        </p:txBody>
      </p:sp>
      <p:pic>
        <p:nvPicPr>
          <p:cNvPr id="190469" name="Picture 5" descr="руч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3095625" cy="2408238"/>
          </a:xfrm>
          <a:prstGeom prst="rect">
            <a:avLst/>
          </a:prstGeom>
          <a:noFill/>
        </p:spPr>
      </p:pic>
      <p:pic>
        <p:nvPicPr>
          <p:cNvPr id="190470" name="Picture 6" descr="присад пров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613" y="1412875"/>
            <a:ext cx="2835275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-1.48148E-6 L -0.40521 -0.307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43143 0.006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-0.09445 " pathEditMode="relative" ptsTypes="AA">
                                      <p:cBhvr>
                                        <p:cTn id="51" dur="2000" fill="hold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22875" y="1341438"/>
            <a:ext cx="3921125" cy="5256212"/>
          </a:xfrm>
        </p:spPr>
        <p:txBody>
          <a:bodyPr/>
          <a:lstStyle/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1- Прямой сварочный привод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2 – Электрододержатель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3 – Покрытый электрод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4 – Металлический стержень электрода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5 - Покрытие электрода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6 – Жидкие капли расплавленного электрода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7 – Электрическая сварочная дуга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8 – Защитный газ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9 – Жидкий шлак (шлаковая ванна)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10 – Шлаковая корка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11 -  Проплавленный металл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12 – Основной металл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13 – Сварочная ванна</a:t>
            </a:r>
          </a:p>
          <a:p>
            <a:pPr marL="266700" indent="-266700">
              <a:lnSpc>
                <a:spcPct val="135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14 – Обратный сварочный провод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8964612" cy="1341438"/>
          </a:xfrm>
        </p:spPr>
        <p:txBody>
          <a:bodyPr/>
          <a:lstStyle/>
          <a:p>
            <a:r>
              <a:rPr lang="ru-RU" sz="3500">
                <a:solidFill>
                  <a:srgbClr val="FFFF00"/>
                </a:solidFill>
              </a:rPr>
              <a:t>Покрытым (плавящимся металлическим) электродом</a:t>
            </a:r>
          </a:p>
        </p:txBody>
      </p:sp>
      <p:pic>
        <p:nvPicPr>
          <p:cNvPr id="89092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4564063" cy="5194300"/>
          </a:xfrm>
          <a:prstGeom prst="rect">
            <a:avLst/>
          </a:prstGeom>
          <a:noFill/>
        </p:spPr>
      </p:pic>
      <p:pic>
        <p:nvPicPr>
          <p:cNvPr id="89093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492375"/>
            <a:ext cx="142875" cy="215900"/>
          </a:xfrm>
          <a:prstGeom prst="rect">
            <a:avLst/>
          </a:prstGeom>
          <a:noFill/>
        </p:spPr>
      </p:pic>
      <p:pic>
        <p:nvPicPr>
          <p:cNvPr id="89094" name="Picture 6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852738"/>
            <a:ext cx="150813" cy="215900"/>
          </a:xfrm>
          <a:prstGeom prst="rect">
            <a:avLst/>
          </a:prstGeom>
          <a:noFill/>
        </p:spPr>
      </p:pic>
      <p:pic>
        <p:nvPicPr>
          <p:cNvPr id="89095" name="Picture 7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213100"/>
            <a:ext cx="157163" cy="215900"/>
          </a:xfrm>
          <a:prstGeom prst="rect">
            <a:avLst/>
          </a:prstGeom>
          <a:noFill/>
        </p:spPr>
      </p:pic>
      <p:pic>
        <p:nvPicPr>
          <p:cNvPr id="89096" name="Picture 8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3860800"/>
            <a:ext cx="133350" cy="215900"/>
          </a:xfrm>
          <a:prstGeom prst="rect">
            <a:avLst/>
          </a:prstGeom>
          <a:noFill/>
        </p:spPr>
      </p:pic>
      <p:pic>
        <p:nvPicPr>
          <p:cNvPr id="89097" name="Picture 9" descr="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4221163"/>
            <a:ext cx="155575" cy="215900"/>
          </a:xfrm>
          <a:prstGeom prst="rect">
            <a:avLst/>
          </a:prstGeom>
          <a:noFill/>
        </p:spPr>
      </p:pic>
      <p:pic>
        <p:nvPicPr>
          <p:cNvPr id="89098" name="Picture 10" descr="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4581525"/>
            <a:ext cx="157162" cy="215900"/>
          </a:xfrm>
          <a:prstGeom prst="rect">
            <a:avLst/>
          </a:prstGeom>
          <a:noFill/>
        </p:spPr>
      </p:pic>
      <p:pic>
        <p:nvPicPr>
          <p:cNvPr id="89099" name="Picture 11" descr="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4941888"/>
            <a:ext cx="288925" cy="222250"/>
          </a:xfrm>
          <a:prstGeom prst="rect">
            <a:avLst/>
          </a:prstGeom>
          <a:noFill/>
        </p:spPr>
      </p:pic>
      <p:pic>
        <p:nvPicPr>
          <p:cNvPr id="89100" name="Picture 12" descr="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363" y="5229225"/>
            <a:ext cx="288925" cy="236538"/>
          </a:xfrm>
          <a:prstGeom prst="rect">
            <a:avLst/>
          </a:prstGeom>
          <a:noFill/>
        </p:spPr>
      </p:pic>
      <p:pic>
        <p:nvPicPr>
          <p:cNvPr id="89101" name="Picture 13" descr="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363" y="5589588"/>
            <a:ext cx="288925" cy="233362"/>
          </a:xfrm>
          <a:prstGeom prst="rect">
            <a:avLst/>
          </a:prstGeom>
          <a:noFill/>
        </p:spPr>
      </p:pic>
      <p:pic>
        <p:nvPicPr>
          <p:cNvPr id="89102" name="Picture 14" descr="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363" y="5949950"/>
            <a:ext cx="288925" cy="217488"/>
          </a:xfrm>
          <a:prstGeom prst="rect">
            <a:avLst/>
          </a:prstGeom>
          <a:noFill/>
        </p:spPr>
      </p:pic>
      <p:pic>
        <p:nvPicPr>
          <p:cNvPr id="89103" name="Picture 15" descr="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363" y="6308725"/>
            <a:ext cx="287337" cy="214313"/>
          </a:xfrm>
          <a:prstGeom prst="rect">
            <a:avLst/>
          </a:prstGeom>
          <a:noFill/>
        </p:spPr>
      </p:pic>
      <p:pic>
        <p:nvPicPr>
          <p:cNvPr id="89104" name="Picture 16" descr="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825" y="4581525"/>
            <a:ext cx="155575" cy="215900"/>
          </a:xfrm>
          <a:prstGeom prst="rect">
            <a:avLst/>
          </a:prstGeom>
          <a:noFill/>
        </p:spPr>
      </p:pic>
      <p:pic>
        <p:nvPicPr>
          <p:cNvPr id="89105" name="Picture 17" descr="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3800" y="1484313"/>
            <a:ext cx="112713" cy="215900"/>
          </a:xfrm>
          <a:prstGeom prst="rect">
            <a:avLst/>
          </a:prstGeom>
          <a:noFill/>
        </p:spPr>
      </p:pic>
      <p:pic>
        <p:nvPicPr>
          <p:cNvPr id="89106" name="Picture 18" descr="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03800" y="1844675"/>
            <a:ext cx="142875" cy="215900"/>
          </a:xfrm>
          <a:prstGeom prst="rect">
            <a:avLst/>
          </a:prstGeom>
          <a:noFill/>
        </p:spPr>
      </p:pic>
      <p:pic>
        <p:nvPicPr>
          <p:cNvPr id="89107" name="Picture 19" descr="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3800" y="2133600"/>
            <a:ext cx="139700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6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15573 0.19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22048 -0.03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6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34618 0.110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0.01572 L -0.33072 0.1731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92593E-6 L -0.32292 0.16806 " pathEditMode="relative" ptsTypes="AA">
                                      <p:cBhvr>
                                        <p:cTn id="84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8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32292 0.16783 " pathEditMode="relative" ptsTypes="AA">
                                      <p:cBhvr>
                                        <p:cTn id="98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34583 0.0787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38594 -0.03148 " pathEditMode="relative" ptsTypes="AA">
                                      <p:cBhvr>
                                        <p:cTn id="126" dur="2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890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890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890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2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L -0.18109 0.02106 " pathEditMode="relative" ptsTypes="AA">
                                      <p:cBhvr>
                                        <p:cTn id="144" dur="2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59259E-6 L -0.40157 -0.05232 " pathEditMode="relative" ptsTypes="AA">
                                      <p:cBhvr>
                                        <p:cTn id="146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890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890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890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80"/>
                            </p:stCondLst>
                            <p:childTnLst>
                              <p:par>
                                <p:cTn id="1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45677 -0.13635 " pathEditMode="relative" ptsTypes="AA">
                                      <p:cBhvr>
                                        <p:cTn id="160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890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890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890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2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48837 -0.153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80"/>
                                        <p:tgtEl>
                                          <p:spTgt spid="890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80"/>
                                        <p:tgtEl>
                                          <p:spTgt spid="890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80"/>
                                        <p:tgtEl>
                                          <p:spTgt spid="890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0"/>
                            </p:stCondLst>
                            <p:childTnLst>
                              <p:par>
                                <p:cTn id="1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41754 0.0564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890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890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890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20"/>
                            </p:stCondLst>
                            <p:childTnLst>
                              <p:par>
                                <p:cTn id="2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35452 0.0051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7" dur="80"/>
                                        <p:tgtEl>
                                          <p:spTgt spid="890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8" dur="80"/>
                                        <p:tgtEl>
                                          <p:spTgt spid="890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80"/>
                                        <p:tgtEl>
                                          <p:spTgt spid="890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80"/>
                            </p:stCondLst>
                            <p:childTnLst>
                              <p:par>
                                <p:cTn id="2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597 L -0.12586 -0.35139 " pathEditMode="relative" ptsTypes="AA">
                                      <p:cBhvr>
                                        <p:cTn id="216" dur="2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движ элект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4292600"/>
            <a:ext cx="8351838" cy="2149475"/>
          </a:xfrm>
          <a:prstGeom prst="rect">
            <a:avLst/>
          </a:prstGeom>
          <a:noFill/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39825"/>
          </a:xfrm>
        </p:spPr>
        <p:txBody>
          <a:bodyPr/>
          <a:lstStyle/>
          <a:p>
            <a:r>
              <a:rPr lang="ru-RU" sz="3200" b="1">
                <a:solidFill>
                  <a:srgbClr val="66FF66"/>
                </a:solidFill>
                <a:latin typeface="Times New Roman" pitchFamily="18" charset="0"/>
              </a:rPr>
              <a:t>Схема зажигания дуги после её обрыва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3573463"/>
            <a:ext cx="7920037" cy="5048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300" b="1">
                <a:solidFill>
                  <a:srgbClr val="FFFF00"/>
                </a:solidFill>
                <a:latin typeface="Times New Roman" pitchFamily="18" charset="0"/>
              </a:rPr>
              <a:t>Техника движения торцом электрода</a:t>
            </a:r>
            <a:r>
              <a:rPr lang="ru-RU" sz="2100" b="1"/>
              <a:t> </a:t>
            </a:r>
          </a:p>
        </p:txBody>
      </p:sp>
      <p:pic>
        <p:nvPicPr>
          <p:cNvPr id="191493" name="Picture 5" descr="съх зажи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196975"/>
            <a:ext cx="3600450" cy="226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/>
      <p:bldP spid="191492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569325" cy="6319837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6600" b="1">
                <a:solidFill>
                  <a:srgbClr val="66FF66"/>
                </a:solidFill>
                <a:latin typeface="Times New Roman" pitchFamily="18" charset="0"/>
              </a:rPr>
              <a:t>СВАРОЧНЫЕ НАПРЯЖЕНИЯ И ДЕФОРМАЦИИ</a:t>
            </a:r>
            <a:br>
              <a:rPr lang="ru-RU" sz="6600" b="1">
                <a:solidFill>
                  <a:srgbClr val="66FF66"/>
                </a:solidFill>
                <a:latin typeface="Times New Roman" pitchFamily="18" charset="0"/>
              </a:rPr>
            </a:br>
            <a:r>
              <a:rPr lang="ru-RU" sz="4800">
                <a:solidFill>
                  <a:srgbClr val="FFFF00"/>
                </a:solidFill>
              </a:rPr>
              <a:t/>
            </a:r>
            <a:br>
              <a:rPr lang="ru-RU" sz="4800">
                <a:solidFill>
                  <a:srgbClr val="FFFF00"/>
                </a:solidFill>
              </a:rPr>
            </a:br>
            <a:r>
              <a:rPr lang="ru-RU" sz="2000" b="1">
                <a:solidFill>
                  <a:srgbClr val="FFFF00"/>
                </a:solidFill>
              </a:rPr>
              <a:t>(ИНОГДА НАЗЫВАЕМЫЕ СОБСТВЕННЫМИ И ВНУТРЕННИМИ)</a:t>
            </a:r>
            <a:r>
              <a:rPr lang="ru-RU" sz="2000" b="1">
                <a:solidFill>
                  <a:srgbClr val="3399FF"/>
                </a:solidFill>
              </a:rPr>
              <a:t/>
            </a:r>
            <a:br>
              <a:rPr lang="ru-RU" sz="2000" b="1">
                <a:solidFill>
                  <a:srgbClr val="3399FF"/>
                </a:solidFill>
              </a:rPr>
            </a:br>
            <a:endParaRPr lang="ru-RU" sz="2000" b="1">
              <a:solidFill>
                <a:srgbClr val="3399FF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6925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причины возникновения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7493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66FF66"/>
                </a:solidFill>
              </a:rPr>
              <a:t>Неравномерный (местный) нагрев и охлаждение основного металла</a:t>
            </a:r>
          </a:p>
        </p:txBody>
      </p:sp>
      <p:pic>
        <p:nvPicPr>
          <p:cNvPr id="199684" name="Picture 4" descr="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20938"/>
            <a:ext cx="2733675" cy="849312"/>
          </a:xfrm>
          <a:prstGeom prst="rect">
            <a:avLst/>
          </a:prstGeom>
          <a:noFill/>
        </p:spPr>
      </p:pic>
      <p:pic>
        <p:nvPicPr>
          <p:cNvPr id="199685" name="Picture 5" descr="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" y="3736975"/>
            <a:ext cx="2736850" cy="771525"/>
          </a:xfrm>
          <a:prstGeom prst="rect">
            <a:avLst/>
          </a:prstGeom>
          <a:noFill/>
        </p:spPr>
      </p:pic>
      <p:pic>
        <p:nvPicPr>
          <p:cNvPr id="199686" name="Picture 6" descr="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625" y="4999038"/>
            <a:ext cx="2736850" cy="1454150"/>
          </a:xfrm>
          <a:prstGeom prst="rect">
            <a:avLst/>
          </a:prstGeom>
          <a:noFill/>
        </p:spPr>
      </p:pic>
      <p:pic>
        <p:nvPicPr>
          <p:cNvPr id="199687" name="Picture 7" descr="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5030788"/>
            <a:ext cx="3455988" cy="1422400"/>
          </a:xfrm>
          <a:prstGeom prst="rect">
            <a:avLst/>
          </a:prstGeom>
          <a:noFill/>
        </p:spPr>
      </p:pic>
      <p:pic>
        <p:nvPicPr>
          <p:cNvPr id="199688" name="Picture 8" descr="сх-диаграмм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2447925"/>
            <a:ext cx="3486150" cy="20605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66FF66"/>
                </a:solidFill>
              </a:rPr>
              <a:t>причины возникновения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7493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Усадка расплавленного металла (литейная усадка)</a:t>
            </a:r>
          </a:p>
        </p:txBody>
      </p:sp>
      <p:pic>
        <p:nvPicPr>
          <p:cNvPr id="200708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5" y="2836863"/>
            <a:ext cx="3522663" cy="3040062"/>
          </a:xfrm>
          <a:prstGeom prst="rect">
            <a:avLst/>
          </a:prstGeom>
          <a:noFill/>
        </p:spPr>
      </p:pic>
      <p:pic>
        <p:nvPicPr>
          <p:cNvPr id="200709" name="Picture 5" descr="2-дефор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852738"/>
            <a:ext cx="3643312" cy="30638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07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причины</a:t>
            </a:r>
            <a:r>
              <a:rPr lang="ru-RU" b="1"/>
              <a:t> </a:t>
            </a:r>
            <a:r>
              <a:rPr lang="ru-RU" b="1">
                <a:solidFill>
                  <a:srgbClr val="FFFF00"/>
                </a:solidFill>
              </a:rPr>
              <a:t>возникновения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965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Структурные (фазовые) превращения закаливающихся сталей и других сплавов в зоне термического влияния</a:t>
            </a:r>
          </a:p>
        </p:txBody>
      </p:sp>
      <p:pic>
        <p:nvPicPr>
          <p:cNvPr id="201732" name="Picture 4" descr="закали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924175"/>
            <a:ext cx="4089400" cy="359251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8588"/>
            <a:ext cx="8229600" cy="1139825"/>
          </a:xfrm>
        </p:spPr>
        <p:txBody>
          <a:bodyPr/>
          <a:lstStyle/>
          <a:p>
            <a:r>
              <a:rPr lang="ru-RU" sz="2800" b="1">
                <a:solidFill>
                  <a:srgbClr val="66FF66"/>
                </a:solidFill>
              </a:rPr>
              <a:t>Способы уменьшения собственных деформаций и напряжений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7313" y="2205038"/>
            <a:ext cx="3816350" cy="2270125"/>
          </a:xfrm>
        </p:spPr>
        <p:txBody>
          <a:bodyPr/>
          <a:lstStyle/>
          <a:p>
            <a:pPr marL="173038" indent="-173038">
              <a:buFont typeface="Wingdings" pitchFamily="2" charset="2"/>
              <a:buNone/>
            </a:pPr>
            <a:r>
              <a:rPr lang="ru-RU" sz="1100" b="1">
                <a:solidFill>
                  <a:srgbClr val="66FF66"/>
                </a:solidFill>
              </a:rPr>
              <a:t>1. Использовать пластичный основной металл, покрытые электроды и присадочную проволоку.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100" b="1">
                <a:solidFill>
                  <a:srgbClr val="66FF66"/>
                </a:solidFill>
              </a:rPr>
              <a:t>2. Сокращать длину швов и толщину свариваемых деталей.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100" b="1">
                <a:solidFill>
                  <a:srgbClr val="66FF66"/>
                </a:solidFill>
              </a:rPr>
              <a:t>3. Избегать скоплений и пересечений швов. 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100" b="1">
                <a:solidFill>
                  <a:srgbClr val="66FF66"/>
                </a:solidFill>
              </a:rPr>
              <a:t>4. Ограничивать применение накладок и косынок.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100" b="1">
                <a:solidFill>
                  <a:srgbClr val="66FF66"/>
                </a:solidFill>
              </a:rPr>
              <a:t>5. Симметрично располагать швы по всей конструкции.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100" b="1">
                <a:solidFill>
                  <a:srgbClr val="66FF66"/>
                </a:solidFill>
              </a:rPr>
              <a:t>6. Преимущественно использовать стыковые швы вместо угловых.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3" y="1557338"/>
            <a:ext cx="40386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Конструктивные</a:t>
            </a:r>
          </a:p>
        </p:txBody>
      </p:sp>
      <p:pic>
        <p:nvPicPr>
          <p:cNvPr id="202757" name="Picture 5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2205038"/>
            <a:ext cx="2143125" cy="4176712"/>
          </a:xfrm>
          <a:prstGeom prst="rect">
            <a:avLst/>
          </a:prstGeom>
          <a:noFill/>
        </p:spPr>
      </p:pic>
      <p:pic>
        <p:nvPicPr>
          <p:cNvPr id="202758" name="Picture 6" descr="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7825" y="4819650"/>
            <a:ext cx="3167063" cy="1562100"/>
          </a:xfrm>
          <a:prstGeom prst="rect">
            <a:avLst/>
          </a:prstGeom>
          <a:noFill/>
        </p:spPr>
      </p:pic>
      <p:pic>
        <p:nvPicPr>
          <p:cNvPr id="202759" name="Picture 7" descr="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4797425"/>
            <a:ext cx="2305050" cy="1585913"/>
          </a:xfrm>
          <a:prstGeom prst="rect">
            <a:avLst/>
          </a:prstGeom>
          <a:noFill/>
        </p:spPr>
      </p:pic>
      <p:pic>
        <p:nvPicPr>
          <p:cNvPr id="202760" name="Picture 8" descr="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2276475"/>
            <a:ext cx="2303463" cy="179705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56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r>
              <a:rPr lang="ru-RU" sz="3200" b="1">
                <a:solidFill>
                  <a:srgbClr val="66FF66"/>
                </a:solidFill>
              </a:rPr>
              <a:t>Способы уменьшения собственных деформаций и напряжений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9975" y="1484313"/>
            <a:ext cx="4038600" cy="431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</a:rPr>
              <a:t>Технологические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339975" y="1989138"/>
            <a:ext cx="4038600" cy="23764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66FF66"/>
                </a:solidFill>
              </a:rPr>
              <a:t>1. Использовать секционную сборку.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66FF66"/>
                </a:solidFill>
              </a:rPr>
              <a:t>2. Правильно выбирать вид, режим и последовательность сварки.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66FF66"/>
                </a:solidFill>
              </a:rPr>
              <a:t>3. Применять уравновешивающие и обратные деформации.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66FF66"/>
                </a:solidFill>
              </a:rPr>
              <a:t>4. Жёстко закреплять детали при сварке.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66FF66"/>
                </a:solidFill>
              </a:rPr>
              <a:t>5. Подогревать либо охлаждать свариваемые детали.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66FF66"/>
                </a:solidFill>
              </a:rPr>
              <a:t>6. Использовать правку и отпуск</a:t>
            </a:r>
            <a:r>
              <a:rPr lang="ru-RU" sz="1200" b="1"/>
              <a:t> 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200" b="1"/>
          </a:p>
        </p:txBody>
      </p:sp>
      <p:pic>
        <p:nvPicPr>
          <p:cNvPr id="203781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1655763" cy="3744913"/>
          </a:xfrm>
          <a:prstGeom prst="rect">
            <a:avLst/>
          </a:prstGeom>
          <a:noFill/>
        </p:spPr>
      </p:pic>
      <p:pic>
        <p:nvPicPr>
          <p:cNvPr id="203782" name="Picture 6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437063"/>
            <a:ext cx="3529013" cy="2184400"/>
          </a:xfrm>
          <a:prstGeom prst="rect">
            <a:avLst/>
          </a:prstGeom>
          <a:noFill/>
        </p:spPr>
      </p:pic>
      <p:pic>
        <p:nvPicPr>
          <p:cNvPr id="203783" name="Picture 7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060575"/>
            <a:ext cx="2303462" cy="37433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424862" cy="6319837"/>
          </a:xfrm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ru-RU" sz="5400" b="1">
                <a:solidFill>
                  <a:srgbClr val="FFFF00"/>
                </a:solidFill>
                <a:latin typeface="Times New Roman" pitchFamily="18" charset="0"/>
              </a:rPr>
              <a:t>МЕТАЛЛУРГИЧЕСКИЕ ПРОЦЕССЫ ДУГОВОЙ СВАРКИ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964612" cy="1139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66FF66"/>
                </a:solidFill>
                <a:latin typeface="Times New Roman" pitchFamily="18" charset="0"/>
              </a:rPr>
              <a:t>Способы снижения основных реакций при сварке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2463"/>
            <a:ext cx="8507413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1. Выполнять сварку короткой дугой;</a:t>
            </a: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2. Защищать и обезжиривать кромки свариваемых деталей;</a:t>
            </a: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3. Проводить термообработку сварочных материалов;</a:t>
            </a: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4. Правильно выбирать марки покрытых электродов, присадочной проволоки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с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5327650" cy="4430713"/>
          </a:xfrm>
          <a:prstGeom prst="rect">
            <a:avLst/>
          </a:prstGeom>
          <a:noFill/>
        </p:spPr>
      </p:pic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r>
              <a:rPr lang="ru-RU" sz="3200" b="1">
                <a:solidFill>
                  <a:srgbClr val="66FF66"/>
                </a:solidFill>
                <a:latin typeface="Times New Roman" pitchFamily="18" charset="0"/>
              </a:rPr>
              <a:t>Схемы плавильного</a:t>
            </a:r>
            <a:r>
              <a:rPr lang="ru-RU" b="1">
                <a:solidFill>
                  <a:srgbClr val="66FF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66FF66"/>
                </a:solidFill>
                <a:latin typeface="Times New Roman" pitchFamily="18" charset="0"/>
              </a:rPr>
              <a:t>пространства</a:t>
            </a:r>
            <a:r>
              <a:rPr lang="ru-RU" sz="2800" b="1">
                <a:solidFill>
                  <a:srgbClr val="66FF66"/>
                </a:solidFill>
              </a:rPr>
              <a:t/>
            </a:r>
            <a:br>
              <a:rPr lang="ru-RU" sz="2800" b="1">
                <a:solidFill>
                  <a:srgbClr val="66FF66"/>
                </a:solidFill>
              </a:rPr>
            </a:br>
            <a:endParaRPr lang="ru-RU" sz="2800" b="1">
              <a:solidFill>
                <a:srgbClr val="66FF66"/>
              </a:solidFill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56325" y="2563813"/>
            <a:ext cx="2987675" cy="4249737"/>
          </a:xfrm>
        </p:spPr>
        <p:txBody>
          <a:bodyPr/>
          <a:lstStyle/>
          <a:p>
            <a:pPr marL="173038" indent="-173038"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1. Покрытый электрод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2. Жидкий шлак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3. Шлаковая корка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4. Металл шва (столбчатые кристаллиты)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5. Границы кристаллизационных слоев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6. Основной металл</a:t>
            </a:r>
          </a:p>
          <a:p>
            <a:pPr marL="173038" indent="-173038">
              <a:buFont typeface="Wingdings" pitchFamily="2" charset="2"/>
              <a:buNone/>
            </a:pPr>
            <a:endParaRPr lang="ru-RU" sz="1800" b="1">
              <a:latin typeface="Times New Roman" pitchFamily="18" charset="0"/>
            </a:endParaRP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979613" y="1023938"/>
            <a:ext cx="47625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>
                <a:solidFill>
                  <a:srgbClr val="FFFF00"/>
                </a:solidFill>
              </a:rPr>
              <a:t>Схема сварочной ванны</a:t>
            </a:r>
          </a:p>
        </p:txBody>
      </p:sp>
      <p:pic>
        <p:nvPicPr>
          <p:cNvPr id="207878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573463"/>
            <a:ext cx="141287" cy="212725"/>
          </a:xfrm>
          <a:prstGeom prst="rect">
            <a:avLst/>
          </a:prstGeom>
          <a:noFill/>
        </p:spPr>
      </p:pic>
      <p:pic>
        <p:nvPicPr>
          <p:cNvPr id="207879" name="Picture 7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508500"/>
            <a:ext cx="150812" cy="215900"/>
          </a:xfrm>
          <a:prstGeom prst="rect">
            <a:avLst/>
          </a:prstGeom>
          <a:noFill/>
        </p:spPr>
      </p:pic>
      <p:pic>
        <p:nvPicPr>
          <p:cNvPr id="207880" name="Picture 8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5373688"/>
            <a:ext cx="155575" cy="215900"/>
          </a:xfrm>
          <a:prstGeom prst="rect">
            <a:avLst/>
          </a:prstGeom>
          <a:noFill/>
        </p:spPr>
      </p:pic>
      <p:pic>
        <p:nvPicPr>
          <p:cNvPr id="207881" name="Picture 9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3284538"/>
            <a:ext cx="138112" cy="212725"/>
          </a:xfrm>
          <a:prstGeom prst="rect">
            <a:avLst/>
          </a:prstGeom>
          <a:noFill/>
        </p:spPr>
      </p:pic>
      <p:pic>
        <p:nvPicPr>
          <p:cNvPr id="207882" name="Picture 10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2995613"/>
            <a:ext cx="144462" cy="215900"/>
          </a:xfrm>
          <a:prstGeom prst="rect">
            <a:avLst/>
          </a:prstGeom>
          <a:noFill/>
        </p:spPr>
      </p:pic>
      <p:pic>
        <p:nvPicPr>
          <p:cNvPr id="207883" name="Picture 11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2636838"/>
            <a:ext cx="112712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078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45677 4.07407E-6 " pathEditMode="relative" ptsTypes="AA">
                                      <p:cBhvr>
                                        <p:cTn id="45" dur="20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55556E-6 L -0.27569 0.14698 " pathEditMode="relative" ptsTypes="AA">
                                      <p:cBhvr>
                                        <p:cTn id="60" dur="2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16493 0.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92593E-6 L -0.07882 0.28357 " pathEditMode="relative" ptsTypes="AA">
                                      <p:cBhvr>
                                        <p:cTn id="86" dur="2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33091 0.18912 " pathEditMode="relative" ptsTypes="AA">
                                      <p:cBhvr>
                                        <p:cTn id="101" dur="2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7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139 -0.13634 " pathEditMode="relative" ptsTypes="AA">
                                      <p:cBhvr>
                                        <p:cTn id="116" dur="2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/>
      <p:bldP spid="20787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r>
              <a:rPr lang="ru-RU" sz="3500">
                <a:solidFill>
                  <a:srgbClr val="FFFF00"/>
                </a:solidFill>
              </a:rPr>
              <a:t>Угольным (неплавящимся) электродом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3457575" cy="5256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1 – угольный электрод</a:t>
            </a:r>
          </a:p>
          <a:p>
            <a:pPr>
              <a:buFont typeface="Wingdings" pitchFamily="2" charset="2"/>
              <a:buNone/>
            </a:pPr>
            <a:endParaRPr lang="ru-RU" sz="2000" b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2 – катодное пятно</a:t>
            </a:r>
          </a:p>
          <a:p>
            <a:pPr>
              <a:buFont typeface="Wingdings" pitchFamily="2" charset="2"/>
              <a:buNone/>
            </a:pPr>
            <a:endParaRPr lang="ru-RU" sz="2000" b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3 – газовый столб дуги</a:t>
            </a:r>
          </a:p>
          <a:p>
            <a:pPr>
              <a:buFont typeface="Wingdings" pitchFamily="2" charset="2"/>
              <a:buNone/>
            </a:pPr>
            <a:endParaRPr lang="ru-RU" sz="2000" b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4 – анодное пятно (кратер)</a:t>
            </a:r>
          </a:p>
          <a:p>
            <a:pPr>
              <a:buFont typeface="Wingdings" pitchFamily="2" charset="2"/>
              <a:buNone/>
            </a:pPr>
            <a:endParaRPr lang="ru-RU" sz="2000" b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5 – кромки свариваемых деталей</a:t>
            </a:r>
          </a:p>
        </p:txBody>
      </p:sp>
      <p:pic>
        <p:nvPicPr>
          <p:cNvPr id="90116" name="Picture 4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908050"/>
            <a:ext cx="4976813" cy="5732463"/>
          </a:xfrm>
          <a:prstGeom prst="rect">
            <a:avLst/>
          </a:prstGeom>
          <a:noFill/>
        </p:spPr>
      </p:pic>
      <p:pic>
        <p:nvPicPr>
          <p:cNvPr id="90117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500438"/>
            <a:ext cx="142875" cy="215900"/>
          </a:xfrm>
          <a:prstGeom prst="rect">
            <a:avLst/>
          </a:prstGeom>
          <a:noFill/>
        </p:spPr>
      </p:pic>
      <p:pic>
        <p:nvPicPr>
          <p:cNvPr id="90118" name="Picture 6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221163"/>
            <a:ext cx="150813" cy="215900"/>
          </a:xfrm>
          <a:prstGeom prst="rect">
            <a:avLst/>
          </a:prstGeom>
          <a:noFill/>
        </p:spPr>
      </p:pic>
      <p:pic>
        <p:nvPicPr>
          <p:cNvPr id="90119" name="Picture 7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341438"/>
            <a:ext cx="112713" cy="215900"/>
          </a:xfrm>
          <a:prstGeom prst="rect">
            <a:avLst/>
          </a:prstGeom>
          <a:noFill/>
        </p:spPr>
      </p:pic>
      <p:pic>
        <p:nvPicPr>
          <p:cNvPr id="90120" name="Picture 8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1989138"/>
            <a:ext cx="142875" cy="215900"/>
          </a:xfrm>
          <a:prstGeom prst="rect">
            <a:avLst/>
          </a:prstGeom>
          <a:noFill/>
        </p:spPr>
      </p:pic>
      <p:pic>
        <p:nvPicPr>
          <p:cNvPr id="90121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2781300"/>
            <a:ext cx="139700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7341E-6 L 0.30104 0.099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26007 0.1627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51445E-7 L 0.48073 0.089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67052E-7 L 0.26788 0.0682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1214E-7 L 0.20451 -0.0157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188913"/>
            <a:ext cx="7961312" cy="622300"/>
          </a:xfrm>
        </p:spPr>
        <p:txBody>
          <a:bodyPr/>
          <a:lstStyle/>
          <a:p>
            <a:r>
              <a:rPr lang="ru-RU" sz="2800" b="1">
                <a:solidFill>
                  <a:srgbClr val="66FF66"/>
                </a:solidFill>
              </a:rPr>
              <a:t>Схемы плавильного пространства</a:t>
            </a:r>
            <a:endParaRPr lang="ru-RU" sz="4000" b="1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981075"/>
            <a:ext cx="8208962" cy="863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При ручной дуговой сварке покрытым электродом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1863" y="2349500"/>
            <a:ext cx="2808287" cy="3925888"/>
          </a:xfrm>
        </p:spPr>
        <p:txBody>
          <a:bodyPr/>
          <a:lstStyle/>
          <a:p>
            <a:pPr marL="173038" indent="-173038">
              <a:buFont typeface="Wingdings" pitchFamily="2" charset="2"/>
              <a:buNone/>
            </a:pPr>
            <a:r>
              <a:rPr lang="ru-RU" sz="1800" b="1"/>
              <a:t>1. Капли расплавленного электрода, покрытые жидким шлаком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800" b="1"/>
              <a:t>2. Защитный газ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800" b="1"/>
              <a:t>3. Передняя (головная) часть сварочной ванны</a:t>
            </a:r>
          </a:p>
          <a:p>
            <a:pPr marL="173038" indent="-173038">
              <a:buFont typeface="Wingdings" pitchFamily="2" charset="2"/>
              <a:buNone/>
            </a:pPr>
            <a:r>
              <a:rPr lang="ru-RU" sz="1800" b="1"/>
              <a:t>4. Хвостовая часть ванны</a:t>
            </a:r>
          </a:p>
        </p:txBody>
      </p:sp>
      <p:pic>
        <p:nvPicPr>
          <p:cNvPr id="208901" name="Picture 5" descr="ручная дуго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5329237" cy="4032250"/>
          </a:xfrm>
          <a:prstGeom prst="rect">
            <a:avLst/>
          </a:prstGeom>
          <a:noFill/>
        </p:spPr>
      </p:pic>
      <p:pic>
        <p:nvPicPr>
          <p:cNvPr id="208902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084763"/>
            <a:ext cx="141288" cy="212725"/>
          </a:xfrm>
          <a:prstGeom prst="rect">
            <a:avLst/>
          </a:prstGeom>
          <a:noFill/>
        </p:spPr>
      </p:pic>
      <p:pic>
        <p:nvPicPr>
          <p:cNvPr id="208903" name="Picture 7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21163"/>
            <a:ext cx="138113" cy="212725"/>
          </a:xfrm>
          <a:prstGeom prst="rect">
            <a:avLst/>
          </a:prstGeom>
          <a:noFill/>
        </p:spPr>
      </p:pic>
      <p:pic>
        <p:nvPicPr>
          <p:cNvPr id="208904" name="Picture 8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60800"/>
            <a:ext cx="144463" cy="215900"/>
          </a:xfrm>
          <a:prstGeom prst="rect">
            <a:avLst/>
          </a:prstGeom>
          <a:noFill/>
        </p:spPr>
      </p:pic>
      <p:pic>
        <p:nvPicPr>
          <p:cNvPr id="208905" name="Picture 9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9150" y="2420938"/>
            <a:ext cx="112713" cy="215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3323 0.05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L -0.3151 -0.10508 " pathEditMode="relative" ptsTypes="AA">
                                      <p:cBhvr>
                                        <p:cTn id="48" dur="20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30712 -0.11551 " pathEditMode="relative" ptsTypes="AA">
                                      <p:cBhvr>
                                        <p:cTn id="60" dur="20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11111E-6 L -0.32292 0.07338 " pathEditMode="relative" ptsTypes="AA">
                                      <p:cBhvr>
                                        <p:cTn id="72" dur="2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ru-RU" sz="3200" b="1">
                <a:solidFill>
                  <a:srgbClr val="66FF66"/>
                </a:solidFill>
              </a:rPr>
              <a:t>Схемы плавильного пространства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893175" cy="3889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При ручной дуговой сварке покрытым электродом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5157788"/>
            <a:ext cx="8713788" cy="14065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При рекомендуемом расходе защитных (инертных) газов можно получить металл шва высокого качества (без оксидов, нитридов и др. включений)</a:t>
            </a:r>
          </a:p>
        </p:txBody>
      </p:sp>
      <p:pic>
        <p:nvPicPr>
          <p:cNvPr id="209925" name="Picture 5" descr="ручная арг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663" y="1773238"/>
            <a:ext cx="4751387" cy="311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99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 build="p"/>
      <p:bldP spid="209924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774700"/>
          </a:xfrm>
        </p:spPr>
        <p:txBody>
          <a:bodyPr/>
          <a:lstStyle/>
          <a:p>
            <a:r>
              <a:rPr lang="ru-RU" sz="3200" b="1">
                <a:solidFill>
                  <a:srgbClr val="66FF66"/>
                </a:solidFill>
              </a:rPr>
              <a:t>Схемы плавильного пространства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268413"/>
            <a:ext cx="7561263" cy="72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FFFF00"/>
                </a:solidFill>
                <a:latin typeface="Times New Roman" pitchFamily="18" charset="0"/>
              </a:rPr>
              <a:t>При ручной аргонодуговой сварке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349500"/>
            <a:ext cx="3744913" cy="3781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/>
              <a:t>1. Сопло</a:t>
            </a:r>
          </a:p>
          <a:p>
            <a:pPr>
              <a:buFont typeface="Wingdings" pitchFamily="2" charset="2"/>
              <a:buNone/>
            </a:pPr>
            <a:r>
              <a:rPr lang="ru-RU" sz="2000" b="1"/>
              <a:t>2. Вольфрамовый электрод</a:t>
            </a:r>
          </a:p>
          <a:p>
            <a:pPr>
              <a:buFont typeface="Wingdings" pitchFamily="2" charset="2"/>
              <a:buNone/>
            </a:pPr>
            <a:r>
              <a:rPr lang="ru-RU" sz="2000" b="1"/>
              <a:t>3. Сварочная ванна</a:t>
            </a:r>
          </a:p>
          <a:p>
            <a:pPr>
              <a:buFont typeface="Wingdings" pitchFamily="2" charset="2"/>
              <a:buNone/>
            </a:pPr>
            <a:r>
              <a:rPr lang="ru-RU" sz="2000" b="1"/>
              <a:t>4. Сжатая дуга</a:t>
            </a:r>
          </a:p>
          <a:p>
            <a:pPr>
              <a:buFont typeface="Wingdings" pitchFamily="2" charset="2"/>
              <a:buNone/>
            </a:pPr>
            <a:endParaRPr lang="ru-RU" sz="2000" b="1"/>
          </a:p>
        </p:txBody>
      </p:sp>
      <p:pic>
        <p:nvPicPr>
          <p:cNvPr id="210949" name="Picture 5" descr="плазменная сва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20888"/>
            <a:ext cx="4260850" cy="4503737"/>
          </a:xfrm>
          <a:prstGeom prst="rect">
            <a:avLst/>
          </a:prstGeom>
          <a:noFill/>
        </p:spPr>
      </p:pic>
      <p:pic>
        <p:nvPicPr>
          <p:cNvPr id="210950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860800"/>
            <a:ext cx="141288" cy="212725"/>
          </a:xfrm>
          <a:prstGeom prst="rect">
            <a:avLst/>
          </a:prstGeom>
          <a:noFill/>
        </p:spPr>
      </p:pic>
      <p:pic>
        <p:nvPicPr>
          <p:cNvPr id="210951" name="Picture 7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150" y="3429000"/>
            <a:ext cx="138113" cy="212725"/>
          </a:xfrm>
          <a:prstGeom prst="rect">
            <a:avLst/>
          </a:prstGeom>
          <a:noFill/>
        </p:spPr>
      </p:pic>
      <p:pic>
        <p:nvPicPr>
          <p:cNvPr id="210952" name="Picture 8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851150"/>
            <a:ext cx="144463" cy="215900"/>
          </a:xfrm>
          <a:prstGeom prst="rect">
            <a:avLst/>
          </a:prstGeom>
          <a:noFill/>
        </p:spPr>
      </p:pic>
      <p:pic>
        <p:nvPicPr>
          <p:cNvPr id="210953" name="Picture 9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2420938"/>
            <a:ext cx="112713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109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0532 L -0.16354 0.13125 " pathEditMode="relative" ptsTypes="AA">
                                      <p:cBhvr>
                                        <p:cTn id="39" dur="20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2109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44444E-6 L -0.21267 -0.07361 " pathEditMode="relative" ptsTypes="AA">
                                      <p:cBhvr>
                                        <p:cTn id="57" dur="20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2109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1597 L -0.15781 0.3206 " pathEditMode="relative" ptsTypes="AA">
                                      <p:cBhvr>
                                        <p:cTn id="75" dur="20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2109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32292 0.18889 " pathEditMode="relative" ptsTypes="AA">
                                      <p:cBhvr>
                                        <p:cTn id="93" dur="2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47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3112"/>
          </a:xfrm>
        </p:spPr>
        <p:txBody>
          <a:bodyPr/>
          <a:lstStyle/>
          <a:p>
            <a:r>
              <a:rPr lang="ru-RU" sz="3200" b="1">
                <a:solidFill>
                  <a:srgbClr val="FFFF00"/>
                </a:solidFill>
              </a:rPr>
              <a:t>Схема закристаллизовавшегося шва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4581525"/>
            <a:ext cx="4557712" cy="165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1. Шлак жидкий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2. Расплавленный металл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3. Шов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4. Шлак</a:t>
            </a:r>
          </a:p>
        </p:txBody>
      </p:sp>
      <p:pic>
        <p:nvPicPr>
          <p:cNvPr id="21197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2879725" cy="2951162"/>
          </a:xfrm>
          <a:prstGeom prst="rect">
            <a:avLst/>
          </a:prstGeom>
          <a:noFill/>
        </p:spPr>
      </p:pic>
      <p:pic>
        <p:nvPicPr>
          <p:cNvPr id="211973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341438"/>
            <a:ext cx="3744912" cy="3008312"/>
          </a:xfrm>
          <a:prstGeom prst="rect">
            <a:avLst/>
          </a:prstGeom>
          <a:noFill/>
        </p:spPr>
      </p:pic>
      <p:pic>
        <p:nvPicPr>
          <p:cNvPr id="211974" name="Picture 6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506913"/>
            <a:ext cx="2952750" cy="2017712"/>
          </a:xfrm>
          <a:prstGeom prst="rect">
            <a:avLst/>
          </a:prstGeom>
          <a:noFill/>
        </p:spPr>
      </p:pic>
      <p:pic>
        <p:nvPicPr>
          <p:cNvPr id="211975" name="Picture 7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8913" y="6024563"/>
            <a:ext cx="141287" cy="212725"/>
          </a:xfrm>
          <a:prstGeom prst="rect">
            <a:avLst/>
          </a:prstGeom>
          <a:noFill/>
        </p:spPr>
      </p:pic>
      <p:pic>
        <p:nvPicPr>
          <p:cNvPr id="211976" name="Picture 8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2088" y="5589588"/>
            <a:ext cx="138112" cy="212725"/>
          </a:xfrm>
          <a:prstGeom prst="rect">
            <a:avLst/>
          </a:prstGeom>
          <a:noFill/>
        </p:spPr>
      </p:pic>
      <p:pic>
        <p:nvPicPr>
          <p:cNvPr id="211977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5154613"/>
            <a:ext cx="144462" cy="215900"/>
          </a:xfrm>
          <a:prstGeom prst="rect">
            <a:avLst/>
          </a:prstGeom>
          <a:noFill/>
        </p:spPr>
      </p:pic>
      <p:pic>
        <p:nvPicPr>
          <p:cNvPr id="211978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4724400"/>
            <a:ext cx="112712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19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1597 L 0.19861 -0.41458 " pathEditMode="relative" ptsTypes="AA">
                                      <p:cBhvr>
                                        <p:cTn id="36" dur="20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40174 -0.47246 " pathEditMode="relative" ptsTypes="AA">
                                      <p:cBhvr>
                                        <p:cTn id="48" dur="20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55556E-6 L -0.27552 -0.13658 " pathEditMode="relative" ptsTypes="AA">
                                      <p:cBhvr>
                                        <p:cTn id="60" dur="2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59259E-6 L -0.15747 -0.15763 " pathEditMode="relative" ptsTypes="AA">
                                      <p:cBhvr>
                                        <p:cTn id="72" dur="20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ru-RU" sz="3600" b="1">
                <a:solidFill>
                  <a:srgbClr val="66FF66"/>
                </a:solidFill>
              </a:rPr>
              <a:t>Влияние дуги при дуговой сварке покрытым электродом</a:t>
            </a:r>
            <a:r>
              <a:rPr lang="ru-RU"/>
              <a:t> 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81625"/>
            <a:ext cx="8229600" cy="7493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</a:rPr>
              <a:t>Короткая дуга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</a:rPr>
              <a:t>Длинная дуга</a:t>
            </a:r>
          </a:p>
        </p:txBody>
      </p:sp>
      <p:pic>
        <p:nvPicPr>
          <p:cNvPr id="212996" name="Picture 4" descr="длин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189163"/>
            <a:ext cx="4175125" cy="3111500"/>
          </a:xfrm>
          <a:prstGeom prst="rect">
            <a:avLst/>
          </a:prstGeom>
          <a:noFill/>
        </p:spPr>
      </p:pic>
      <p:pic>
        <p:nvPicPr>
          <p:cNvPr id="212997" name="Picture 5" descr="корот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05038"/>
            <a:ext cx="3671888" cy="306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209 -0.01065 " pathEditMode="relative" ptsTypes="AA">
                                      <p:cBhvr>
                                        <p:cTn id="22" dur="20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049 -0.06319 " pathEditMode="relative" ptsTypes="AA">
                                      <p:cBhvr>
                                        <p:cTn id="34" dur="20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1" name="Picture 5" descr="сварочная ван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292600"/>
            <a:ext cx="3455988" cy="2389188"/>
          </a:xfrm>
          <a:prstGeom prst="rect">
            <a:avLst/>
          </a:prstGeom>
          <a:noFill/>
        </p:spPr>
      </p:pic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89012"/>
          </a:xfrm>
        </p:spPr>
        <p:txBody>
          <a:bodyPr/>
          <a:lstStyle/>
          <a:p>
            <a:r>
              <a:rPr lang="ru-RU" sz="3200" b="1">
                <a:solidFill>
                  <a:srgbClr val="FFFF00"/>
                </a:solidFill>
              </a:rPr>
              <a:t>Распределение температур за движущейся дугой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4508500"/>
            <a:ext cx="3887788" cy="19446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1. Жидкий шлак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2. Шлаковая корка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3. Затвердевший металл шва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4. Основной металл шва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5. Головная (передняя) часть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6. Задняя (хвостовая) часть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2"/>
                </a:solidFill>
              </a:rPr>
              <a:t>Сварочная ванна</a:t>
            </a:r>
          </a:p>
        </p:txBody>
      </p:sp>
      <p:pic>
        <p:nvPicPr>
          <p:cNvPr id="214020" name="Picture 4" descr="распредел температ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341438"/>
            <a:ext cx="7561263" cy="2836862"/>
          </a:xfrm>
          <a:prstGeom prst="rect">
            <a:avLst/>
          </a:prstGeom>
          <a:noFill/>
        </p:spPr>
      </p:pic>
      <p:pic>
        <p:nvPicPr>
          <p:cNvPr id="214022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5232400"/>
            <a:ext cx="141288" cy="212725"/>
          </a:xfrm>
          <a:prstGeom prst="rect">
            <a:avLst/>
          </a:prstGeom>
          <a:noFill/>
        </p:spPr>
      </p:pic>
      <p:pic>
        <p:nvPicPr>
          <p:cNvPr id="214023" name="Picture 7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5518150"/>
            <a:ext cx="150813" cy="215900"/>
          </a:xfrm>
          <a:prstGeom prst="rect">
            <a:avLst/>
          </a:prstGeom>
          <a:noFill/>
        </p:spPr>
      </p:pic>
      <p:pic>
        <p:nvPicPr>
          <p:cNvPr id="214024" name="Picture 8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5805488"/>
            <a:ext cx="155575" cy="215900"/>
          </a:xfrm>
          <a:prstGeom prst="rect">
            <a:avLst/>
          </a:prstGeom>
          <a:noFill/>
        </p:spPr>
      </p:pic>
      <p:pic>
        <p:nvPicPr>
          <p:cNvPr id="214025" name="Picture 9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5016500"/>
            <a:ext cx="138113" cy="212725"/>
          </a:xfrm>
          <a:prstGeom prst="rect">
            <a:avLst/>
          </a:prstGeom>
          <a:noFill/>
        </p:spPr>
      </p:pic>
      <p:pic>
        <p:nvPicPr>
          <p:cNvPr id="214026" name="Picture 10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4797425"/>
            <a:ext cx="144463" cy="215900"/>
          </a:xfrm>
          <a:prstGeom prst="rect">
            <a:avLst/>
          </a:prstGeom>
          <a:noFill/>
        </p:spPr>
      </p:pic>
      <p:pic>
        <p:nvPicPr>
          <p:cNvPr id="214027" name="Picture 11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900" y="4581525"/>
            <a:ext cx="112713" cy="21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577 -0.13658 " pathEditMode="relative" ptsTypes="AA">
                                      <p:cBhvr>
                                        <p:cTn id="28" dur="2000" fill="hold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59259E-6 L -0.29914 -0.3463 " pathEditMode="relative" ptsTypes="AA">
                                      <p:cBhvr>
                                        <p:cTn id="41" dur="20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92593E-6 L -0.36215 -0.33589 " pathEditMode="relative" ptsTypes="AA">
                                      <p:cBhvr>
                                        <p:cTn id="54" dur="20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2.59259E-6 L -0.42518 -0.24166 " pathEditMode="relative" ptsTypes="AA">
                                      <p:cBhvr>
                                        <p:cTn id="67" dur="20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4722 -0.47245 " pathEditMode="relative" ptsTypes="AA">
                                      <p:cBhvr>
                                        <p:cTn id="80" dur="2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22829 -0.58796 " pathEditMode="relative" ptsTypes="AA">
                                      <p:cBhvr>
                                        <p:cTn id="93" dur="20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92593E-6 L -0.26771 -0.59839 " pathEditMode="relative" ptsTypes="AA">
                                      <p:cBhvr>
                                        <p:cTn id="106" dur="20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31800"/>
          </a:xfrm>
        </p:spPr>
        <p:txBody>
          <a:bodyPr/>
          <a:lstStyle/>
          <a:p>
            <a:r>
              <a:rPr lang="ru-RU" sz="2400" b="1">
                <a:solidFill>
                  <a:srgbClr val="66FF66"/>
                </a:solidFill>
                <a:latin typeface="Times New Roman" pitchFamily="18" charset="0"/>
              </a:rPr>
              <a:t>Состав струи аргона, истекающего из сопла горелки</a:t>
            </a:r>
            <a:r>
              <a:rPr lang="ru-RU" sz="4000"/>
              <a:t> 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641725"/>
            <a:ext cx="8135937" cy="5794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Влияние расхода газа, скорости сварки (</a:t>
            </a:r>
            <a:r>
              <a:rPr lang="en-US" sz="2000" b="1">
                <a:latin typeface="Times New Roman" pitchFamily="18" charset="0"/>
              </a:rPr>
              <a:t>V</a:t>
            </a:r>
            <a:r>
              <a:rPr lang="ru-RU" sz="2000" b="1">
                <a:latin typeface="Times New Roman" pitchFamily="18" charset="0"/>
              </a:rPr>
              <a:t>св), типа сварного соединения на качество защиты зоны сварки (или эффективность газовой защиты) </a:t>
            </a:r>
          </a:p>
        </p:txBody>
      </p:sp>
      <p:pic>
        <p:nvPicPr>
          <p:cNvPr id="215044" name="Picture 4" descr="состав струи арг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765175"/>
            <a:ext cx="3240087" cy="2884488"/>
          </a:xfrm>
          <a:prstGeom prst="rect">
            <a:avLst/>
          </a:prstGeom>
          <a:noFill/>
        </p:spPr>
      </p:pic>
      <p:pic>
        <p:nvPicPr>
          <p:cNvPr id="215045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4498975"/>
            <a:ext cx="2078038" cy="2170113"/>
          </a:xfrm>
          <a:prstGeom prst="rect">
            <a:avLst/>
          </a:prstGeom>
          <a:noFill/>
        </p:spPr>
      </p:pic>
      <p:pic>
        <p:nvPicPr>
          <p:cNvPr id="215046" name="Picture 6" descr="влияние расхода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25" y="4548188"/>
            <a:ext cx="4770438" cy="212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69325" cy="6191250"/>
          </a:xfrm>
          <a:ln w="38100" cmpd="dbl">
            <a:solidFill>
              <a:srgbClr val="FFFF00"/>
            </a:solidFill>
          </a:ln>
        </p:spPr>
        <p:txBody>
          <a:bodyPr/>
          <a:lstStyle/>
          <a:p>
            <a:r>
              <a:rPr lang="ru-RU" sz="6600" b="1">
                <a:solidFill>
                  <a:srgbClr val="FFFF00"/>
                </a:solidFill>
              </a:rPr>
              <a:t>КРИСТАЛЛИЗАЦИЯ И СТРОЕНИЕ СВАРНОГО СОЕДИНЕНИЯ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FF3300"/>
                </a:solidFill>
                <a:latin typeface="Times New Roman" pitchFamily="18" charset="0"/>
              </a:rPr>
              <a:t>Схема образования кристаллов (кристаллитов или зерен металла)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45125"/>
            <a:ext cx="8569325" cy="11525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1,2,3,4,5 – свободный рост кристаллов и прекращение их роста в местах правильной геометрической формы;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6,7,8 – соприкосновение кристаллов и прекращение их роста в местах контактов. Образование кристаллитов или зерен металла.</a:t>
            </a:r>
          </a:p>
        </p:txBody>
      </p:sp>
      <p:pic>
        <p:nvPicPr>
          <p:cNvPr id="283652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1557338"/>
            <a:ext cx="1420812" cy="1627187"/>
          </a:xfrm>
          <a:prstGeom prst="rect">
            <a:avLst/>
          </a:prstGeom>
          <a:noFill/>
        </p:spPr>
      </p:pic>
      <p:pic>
        <p:nvPicPr>
          <p:cNvPr id="283653" name="Picture 5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8525" y="1557338"/>
            <a:ext cx="1395413" cy="1655762"/>
          </a:xfrm>
          <a:prstGeom prst="rect">
            <a:avLst/>
          </a:prstGeom>
          <a:noFill/>
        </p:spPr>
      </p:pic>
      <p:pic>
        <p:nvPicPr>
          <p:cNvPr id="283654" name="Picture 6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1628775"/>
            <a:ext cx="1365250" cy="1609725"/>
          </a:xfrm>
          <a:prstGeom prst="rect">
            <a:avLst/>
          </a:prstGeom>
          <a:noFill/>
        </p:spPr>
      </p:pic>
      <p:pic>
        <p:nvPicPr>
          <p:cNvPr id="283655" name="Picture 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7700" y="1585913"/>
            <a:ext cx="1365250" cy="1627187"/>
          </a:xfrm>
          <a:prstGeom prst="rect">
            <a:avLst/>
          </a:prstGeom>
          <a:noFill/>
        </p:spPr>
      </p:pic>
      <p:pic>
        <p:nvPicPr>
          <p:cNvPr id="283656" name="Picture 8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5063" y="1628775"/>
            <a:ext cx="1335087" cy="1620838"/>
          </a:xfrm>
          <a:prstGeom prst="rect">
            <a:avLst/>
          </a:prstGeom>
          <a:noFill/>
        </p:spPr>
      </p:pic>
      <p:pic>
        <p:nvPicPr>
          <p:cNvPr id="283657" name="Picture 9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3500438"/>
            <a:ext cx="1384300" cy="1603375"/>
          </a:xfrm>
          <a:prstGeom prst="rect">
            <a:avLst/>
          </a:prstGeom>
          <a:noFill/>
        </p:spPr>
      </p:pic>
      <p:pic>
        <p:nvPicPr>
          <p:cNvPr id="283658" name="Picture 10" descr="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71913" y="3500438"/>
            <a:ext cx="1420812" cy="1639887"/>
          </a:xfrm>
          <a:prstGeom prst="rect">
            <a:avLst/>
          </a:prstGeom>
          <a:noFill/>
        </p:spPr>
      </p:pic>
      <p:pic>
        <p:nvPicPr>
          <p:cNvPr id="283659" name="Picture 11" descr="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08650" y="3500438"/>
            <a:ext cx="1384300" cy="1609725"/>
          </a:xfrm>
          <a:prstGeom prst="rect">
            <a:avLst/>
          </a:prstGeom>
          <a:noFill/>
        </p:spPr>
      </p:pic>
      <p:pic>
        <p:nvPicPr>
          <p:cNvPr id="283660" name="Picture 12" descr="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5661025"/>
            <a:ext cx="141288" cy="212725"/>
          </a:xfrm>
          <a:prstGeom prst="rect">
            <a:avLst/>
          </a:prstGeom>
          <a:noFill/>
        </p:spPr>
      </p:pic>
      <p:pic>
        <p:nvPicPr>
          <p:cNvPr id="283661" name="Picture 13" descr="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950" y="5661025"/>
            <a:ext cx="150813" cy="215900"/>
          </a:xfrm>
          <a:prstGeom prst="rect">
            <a:avLst/>
          </a:prstGeom>
          <a:noFill/>
        </p:spPr>
      </p:pic>
      <p:pic>
        <p:nvPicPr>
          <p:cNvPr id="283662" name="Picture 14" descr="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5661025"/>
            <a:ext cx="138113" cy="212725"/>
          </a:xfrm>
          <a:prstGeom prst="rect">
            <a:avLst/>
          </a:prstGeom>
          <a:noFill/>
        </p:spPr>
      </p:pic>
      <p:pic>
        <p:nvPicPr>
          <p:cNvPr id="283663" name="Picture 15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788" y="5661025"/>
            <a:ext cx="144462" cy="215900"/>
          </a:xfrm>
          <a:prstGeom prst="rect">
            <a:avLst/>
          </a:prstGeom>
          <a:noFill/>
        </p:spPr>
      </p:pic>
      <p:pic>
        <p:nvPicPr>
          <p:cNvPr id="283664" name="Picture 16" descr="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4888" y="5661025"/>
            <a:ext cx="112712" cy="215900"/>
          </a:xfrm>
          <a:prstGeom prst="rect">
            <a:avLst/>
          </a:prstGeom>
          <a:noFill/>
        </p:spPr>
      </p:pic>
      <p:pic>
        <p:nvPicPr>
          <p:cNvPr id="283665" name="Picture 17" descr="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775" y="4868863"/>
            <a:ext cx="155575" cy="215900"/>
          </a:xfrm>
          <a:prstGeom prst="rect">
            <a:avLst/>
          </a:prstGeom>
          <a:noFill/>
        </p:spPr>
      </p:pic>
      <p:pic>
        <p:nvPicPr>
          <p:cNvPr id="283666" name="Picture 18" descr="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4868863"/>
            <a:ext cx="134938" cy="215900"/>
          </a:xfrm>
          <a:prstGeom prst="rect">
            <a:avLst/>
          </a:prstGeom>
          <a:noFill/>
        </p:spPr>
      </p:pic>
      <p:pic>
        <p:nvPicPr>
          <p:cNvPr id="283667" name="Picture 19" descr="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0788" y="4868863"/>
            <a:ext cx="155575" cy="2159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28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28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57309 -0.3937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-197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37796 -0.3937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19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2283 -0.38843 " pathEditMode="relative" ptsTypes="AA">
                                      <p:cBhvr>
                                        <p:cTn id="77" dur="20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04705 -0.3935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197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11771 -0.38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115093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</a:rPr>
              <a:t>Схема роста кристаллитов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0350"/>
            <a:ext cx="4038600" cy="129698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Кристаллизационные слои в металле однослойного шва (химическая неоднородность металла по слоям)</a:t>
            </a:r>
          </a:p>
        </p:txBody>
      </p:sp>
      <p:pic>
        <p:nvPicPr>
          <p:cNvPr id="284676" name="Picture 4" descr="сх роста кристалли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44675"/>
            <a:ext cx="4116388" cy="4248150"/>
          </a:xfrm>
          <a:prstGeom prst="rect">
            <a:avLst/>
          </a:prstGeom>
          <a:noFill/>
        </p:spPr>
      </p:pic>
      <p:pic>
        <p:nvPicPr>
          <p:cNvPr id="284677" name="Picture 5" descr="кристал сло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1844675"/>
            <a:ext cx="4175125" cy="424815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build="p"/>
      <p:bldP spid="284675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FF3399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FADC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3366"/>
        </a:dk1>
        <a:lt1>
          <a:srgbClr val="FFFFFF"/>
        </a:lt1>
        <a:dk2>
          <a:srgbClr val="FFFF00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FFFA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3366"/>
        </a:dk1>
        <a:lt1>
          <a:srgbClr val="FFFFFF"/>
        </a:lt1>
        <a:dk2>
          <a:srgbClr val="0000FF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FF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3366"/>
        </a:dk1>
        <a:lt1>
          <a:srgbClr val="FFFFFF"/>
        </a:lt1>
        <a:dk2>
          <a:srgbClr val="FF6600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FB8A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0">
        <a:dk1>
          <a:srgbClr val="000066"/>
        </a:dk1>
        <a:lt1>
          <a:srgbClr val="FFFFFF"/>
        </a:lt1>
        <a:dk2>
          <a:srgbClr val="0000F6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F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12">
      <a:dk1>
        <a:srgbClr val="003366"/>
      </a:dk1>
      <a:lt1>
        <a:srgbClr val="FFFFFF"/>
      </a:lt1>
      <a:dk2>
        <a:srgbClr val="FF6600"/>
      </a:dk2>
      <a:lt2>
        <a:srgbClr val="E5FFFF"/>
      </a:lt2>
      <a:accent1>
        <a:srgbClr val="009999"/>
      </a:accent1>
      <a:accent2>
        <a:srgbClr val="336699"/>
      </a:accent2>
      <a:accent3>
        <a:srgbClr val="FFB8AA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66"/>
        </a:dk1>
        <a:lt1>
          <a:srgbClr val="FFFFFF"/>
        </a:lt1>
        <a:dk2>
          <a:srgbClr val="FF3399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FADC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3366"/>
        </a:dk1>
        <a:lt1>
          <a:srgbClr val="FFFFFF"/>
        </a:lt1>
        <a:dk2>
          <a:srgbClr val="FFFF00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FFFA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1">
        <a:dk1>
          <a:srgbClr val="003366"/>
        </a:dk1>
        <a:lt1>
          <a:srgbClr val="FFFFFF"/>
        </a:lt1>
        <a:dk2>
          <a:srgbClr val="0000FF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FF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2">
        <a:dk1>
          <a:srgbClr val="003366"/>
        </a:dk1>
        <a:lt1>
          <a:srgbClr val="FFFFFF"/>
        </a:lt1>
        <a:dk2>
          <a:srgbClr val="FF6600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FB8A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3">
        <a:dk1>
          <a:srgbClr val="000514"/>
        </a:dk1>
        <a:lt1>
          <a:srgbClr val="FFFFFF"/>
        </a:lt1>
        <a:dk2>
          <a:srgbClr val="0000FF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AFF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4">
        <a:dk1>
          <a:srgbClr val="000514"/>
        </a:dk1>
        <a:lt1>
          <a:srgbClr val="FFFFFF"/>
        </a:lt1>
        <a:dk2>
          <a:srgbClr val="FFFF66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FFFFB8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5">
        <a:dk1>
          <a:srgbClr val="000514"/>
        </a:dk1>
        <a:lt1>
          <a:srgbClr val="FFFFFF"/>
        </a:lt1>
        <a:dk2>
          <a:srgbClr val="FFFA00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FFFCA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6">
        <a:dk1>
          <a:srgbClr val="000514"/>
        </a:dk1>
        <a:lt1>
          <a:srgbClr val="FFFFFF"/>
        </a:lt1>
        <a:dk2>
          <a:srgbClr val="31DFF7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DECF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ка с тенью 10">
        <a:dk1>
          <a:srgbClr val="003366"/>
        </a:dk1>
        <a:lt1>
          <a:srgbClr val="FFFFFF"/>
        </a:lt1>
        <a:dk2>
          <a:srgbClr val="FFFF00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FFFA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11">
        <a:dk1>
          <a:srgbClr val="003366"/>
        </a:dk1>
        <a:lt1>
          <a:srgbClr val="FFFFFF"/>
        </a:lt1>
        <a:dk2>
          <a:srgbClr val="0000FF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FF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12">
        <a:dk1>
          <a:srgbClr val="003366"/>
        </a:dk1>
        <a:lt1>
          <a:srgbClr val="FFFFFF"/>
        </a:lt1>
        <a:dk2>
          <a:srgbClr val="FF6600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FB8A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13">
        <a:dk1>
          <a:srgbClr val="000514"/>
        </a:dk1>
        <a:lt1>
          <a:srgbClr val="FFFFFF"/>
        </a:lt1>
        <a:dk2>
          <a:srgbClr val="0000FF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AFF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14">
        <a:dk1>
          <a:srgbClr val="000514"/>
        </a:dk1>
        <a:lt1>
          <a:srgbClr val="FFFFFF"/>
        </a:lt1>
        <a:dk2>
          <a:srgbClr val="FFFF66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FFFFB8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15">
        <a:dk1>
          <a:srgbClr val="000514"/>
        </a:dk1>
        <a:lt1>
          <a:srgbClr val="FFFFFF"/>
        </a:lt1>
        <a:dk2>
          <a:srgbClr val="FFFA00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FFFCA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16">
        <a:dk1>
          <a:srgbClr val="000514"/>
        </a:dk1>
        <a:lt1>
          <a:srgbClr val="FFFFFF"/>
        </a:lt1>
        <a:dk2>
          <a:srgbClr val="31DFF7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DECF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0">
        <a:dk1>
          <a:srgbClr val="000514"/>
        </a:dk1>
        <a:lt1>
          <a:srgbClr val="FFFFFF"/>
        </a:lt1>
        <a:dk2>
          <a:srgbClr val="0000FF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AFF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11">
        <a:dk1>
          <a:srgbClr val="000514"/>
        </a:dk1>
        <a:lt1>
          <a:srgbClr val="FFFFFF"/>
        </a:lt1>
        <a:dk2>
          <a:srgbClr val="FFFF66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FFFFB8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12">
        <a:dk1>
          <a:srgbClr val="000514"/>
        </a:dk1>
        <a:lt1>
          <a:srgbClr val="FFFFFF"/>
        </a:lt1>
        <a:dk2>
          <a:srgbClr val="FFFA00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FFFCA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13">
        <a:dk1>
          <a:srgbClr val="000514"/>
        </a:dk1>
        <a:lt1>
          <a:srgbClr val="FFFFFF"/>
        </a:lt1>
        <a:dk2>
          <a:srgbClr val="31DFF7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DECF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14">
        <a:dk1>
          <a:srgbClr val="000514"/>
        </a:dk1>
        <a:lt1>
          <a:srgbClr val="FFFFFF"/>
        </a:lt1>
        <a:dk2>
          <a:srgbClr val="FF01BC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FFAAD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15">
        <a:dk1>
          <a:srgbClr val="000514"/>
        </a:dk1>
        <a:lt1>
          <a:srgbClr val="FFFFFF"/>
        </a:lt1>
        <a:dk2>
          <a:srgbClr val="9933FF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CAADFF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16">
        <a:dk1>
          <a:srgbClr val="000514"/>
        </a:dk1>
        <a:lt1>
          <a:srgbClr val="FFFFFF"/>
        </a:lt1>
        <a:dk2>
          <a:srgbClr val="CC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E2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8">
        <a:dk1>
          <a:srgbClr val="009999"/>
        </a:dk1>
        <a:lt1>
          <a:srgbClr val="EAEAEA"/>
        </a:lt1>
        <a:dk2>
          <a:srgbClr val="C84CC2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E0B2DD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9">
        <a:dk1>
          <a:srgbClr val="003B76"/>
        </a:dk1>
        <a:lt1>
          <a:srgbClr val="FFFFFF"/>
        </a:lt1>
        <a:dk2>
          <a:srgbClr val="7EE379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C0EFBE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10">
        <a:dk1>
          <a:srgbClr val="003B76"/>
        </a:dk1>
        <a:lt1>
          <a:srgbClr val="FFFFFF"/>
        </a:lt1>
        <a:dk2>
          <a:srgbClr val="4BD844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B1E9B0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11">
        <a:dk1>
          <a:srgbClr val="FFFFFF"/>
        </a:dk1>
        <a:lt1>
          <a:srgbClr val="FFFFFF"/>
        </a:lt1>
        <a:dk2>
          <a:srgbClr val="D6D5C6"/>
        </a:dk2>
        <a:lt2>
          <a:srgbClr val="4C4E44"/>
        </a:lt2>
        <a:accent1>
          <a:srgbClr val="898D79"/>
        </a:accent1>
        <a:accent2>
          <a:srgbClr val="4D4F45"/>
        </a:accent2>
        <a:accent3>
          <a:srgbClr val="FFFFFF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лон 12">
        <a:dk1>
          <a:srgbClr val="4C4E44"/>
        </a:dk1>
        <a:lt1>
          <a:srgbClr val="FFFFFF"/>
        </a:lt1>
        <a:dk2>
          <a:srgbClr val="EAEAEA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F3F3F3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13">
        <a:dk1>
          <a:srgbClr val="4D4D4D"/>
        </a:dk1>
        <a:lt1>
          <a:srgbClr val="FFFFFF"/>
        </a:lt1>
        <a:dk2>
          <a:srgbClr val="2525FF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CACF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14">
        <a:dk1>
          <a:srgbClr val="4D4D4D"/>
        </a:dk1>
        <a:lt1>
          <a:srgbClr val="FFFFFF"/>
        </a:lt1>
        <a:dk2>
          <a:srgbClr val="17C73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BE0AE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15">
        <a:dk1>
          <a:srgbClr val="4D4D4D"/>
        </a:dk1>
        <a:lt1>
          <a:srgbClr val="FFFFFF"/>
        </a:lt1>
        <a:dk2>
          <a:srgbClr val="54E31B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B3EFAB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16">
        <a:dk1>
          <a:srgbClr val="4D4D4D"/>
        </a:dk1>
        <a:lt1>
          <a:srgbClr val="FFFFFF"/>
        </a:lt1>
        <a:dk2>
          <a:srgbClr val="4ACB17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B1E2AB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9">
        <a:dk1>
          <a:srgbClr val="003B76"/>
        </a:dk1>
        <a:lt1>
          <a:srgbClr val="FFFFFF"/>
        </a:lt1>
        <a:dk2>
          <a:srgbClr val="7EE379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C0EFBE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10">
        <a:dk1>
          <a:srgbClr val="003B76"/>
        </a:dk1>
        <a:lt1>
          <a:srgbClr val="FFFFFF"/>
        </a:lt1>
        <a:dk2>
          <a:srgbClr val="4BD844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B1E9B0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11">
        <a:dk1>
          <a:srgbClr val="FFFFFF"/>
        </a:dk1>
        <a:lt1>
          <a:srgbClr val="FFFFFF"/>
        </a:lt1>
        <a:dk2>
          <a:srgbClr val="D6D5C6"/>
        </a:dk2>
        <a:lt2>
          <a:srgbClr val="4C4E44"/>
        </a:lt2>
        <a:accent1>
          <a:srgbClr val="898D79"/>
        </a:accent1>
        <a:accent2>
          <a:srgbClr val="4D4F45"/>
        </a:accent2>
        <a:accent3>
          <a:srgbClr val="FFFFFF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12">
        <a:dk1>
          <a:srgbClr val="4C4E44"/>
        </a:dk1>
        <a:lt1>
          <a:srgbClr val="FFFFFF"/>
        </a:lt1>
        <a:dk2>
          <a:srgbClr val="EAEAEA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F3F3F3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13">
        <a:dk1>
          <a:srgbClr val="4D4D4D"/>
        </a:dk1>
        <a:lt1>
          <a:srgbClr val="FFFFFF"/>
        </a:lt1>
        <a:dk2>
          <a:srgbClr val="2525FF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CACF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14">
        <a:dk1>
          <a:srgbClr val="4D4D4D"/>
        </a:dk1>
        <a:lt1>
          <a:srgbClr val="FFFFFF"/>
        </a:lt1>
        <a:dk2>
          <a:srgbClr val="17C73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BE0AE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15">
        <a:dk1>
          <a:srgbClr val="4D4D4D"/>
        </a:dk1>
        <a:lt1>
          <a:srgbClr val="FFFFFF"/>
        </a:lt1>
        <a:dk2>
          <a:srgbClr val="54E31B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B3EFAB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16">
        <a:dk1>
          <a:srgbClr val="4D4D4D"/>
        </a:dk1>
        <a:lt1>
          <a:srgbClr val="FFFFFF"/>
        </a:lt1>
        <a:dk2>
          <a:srgbClr val="4ACB17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B1E2AB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0">
        <a:dk1>
          <a:srgbClr val="4D4D4D"/>
        </a:dk1>
        <a:lt1>
          <a:srgbClr val="FFFFFF"/>
        </a:lt1>
        <a:dk2>
          <a:srgbClr val="2525FF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CACF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11">
        <a:dk1>
          <a:srgbClr val="4D4D4D"/>
        </a:dk1>
        <a:lt1>
          <a:srgbClr val="FFFFFF"/>
        </a:lt1>
        <a:dk2>
          <a:srgbClr val="17C73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BE0AE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12">
        <a:dk1>
          <a:srgbClr val="4D4D4D"/>
        </a:dk1>
        <a:lt1>
          <a:srgbClr val="FFFFFF"/>
        </a:lt1>
        <a:dk2>
          <a:srgbClr val="54E31B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B3EFAB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13">
        <a:dk1>
          <a:srgbClr val="4D4D4D"/>
        </a:dk1>
        <a:lt1>
          <a:srgbClr val="FFFFFF"/>
        </a:lt1>
        <a:dk2>
          <a:srgbClr val="4ACB17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B1E2AB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14">
        <a:dk1>
          <a:srgbClr val="007E7B"/>
        </a:dk1>
        <a:lt1>
          <a:srgbClr val="FFFFFF"/>
        </a:lt1>
        <a:dk2>
          <a:srgbClr val="769353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BDC8B3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15">
        <a:dk1>
          <a:srgbClr val="000000"/>
        </a:dk1>
        <a:lt1>
          <a:srgbClr val="AEE8DC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D3F2EB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6">
        <a:dk1>
          <a:srgbClr val="000066"/>
        </a:dk1>
        <a:lt1>
          <a:srgbClr val="FFFFFF"/>
        </a:lt1>
        <a:dk2>
          <a:srgbClr val="0000F6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F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7E7B"/>
        </a:dk1>
        <a:lt1>
          <a:srgbClr val="FFFFFF"/>
        </a:lt1>
        <a:dk2>
          <a:srgbClr val="769353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BDC8B3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AEE8DC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D3F2EB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2">
        <a:dk1>
          <a:srgbClr val="000066"/>
        </a:dk1>
        <a:lt1>
          <a:srgbClr val="FFFFFF"/>
        </a:lt1>
        <a:dk2>
          <a:srgbClr val="0000F6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F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10">
        <a:dk1>
          <a:srgbClr val="000000"/>
        </a:dk1>
        <a:lt1>
          <a:srgbClr val="AEE8DC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D3F2EB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11">
        <a:dk1>
          <a:srgbClr val="000066"/>
        </a:dk1>
        <a:lt1>
          <a:srgbClr val="FFFFFF"/>
        </a:lt1>
        <a:dk2>
          <a:srgbClr val="0000F6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F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0.xml><?xml version="1.0" encoding="utf-8"?>
<a:themeOverride xmlns:a="http://schemas.openxmlformats.org/drawingml/2006/main">
  <a:clrScheme name="Течение 12">
    <a:dk1>
      <a:srgbClr val="000514"/>
    </a:dk1>
    <a:lt1>
      <a:srgbClr val="FFFFFF"/>
    </a:lt1>
    <a:dk2>
      <a:srgbClr val="FFFA00"/>
    </a:dk2>
    <a:lt2>
      <a:srgbClr val="E5E5FF"/>
    </a:lt2>
    <a:accent1>
      <a:srgbClr val="0099CC"/>
    </a:accent1>
    <a:accent2>
      <a:srgbClr val="A886E0"/>
    </a:accent2>
    <a:accent3>
      <a:srgbClr val="FFFCA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100.xml><?xml version="1.0" encoding="utf-8"?>
<a:themeOverride xmlns:a="http://schemas.openxmlformats.org/drawingml/2006/main">
  <a:clrScheme name="Облака 9">
    <a:dk1>
      <a:srgbClr val="000000"/>
    </a:dk1>
    <a:lt1>
      <a:srgbClr val="FEA24E"/>
    </a:lt1>
    <a:dk2>
      <a:srgbClr val="CC6600"/>
    </a:dk2>
    <a:lt2>
      <a:srgbClr val="808080"/>
    </a:lt2>
    <a:accent1>
      <a:srgbClr val="FBEECD"/>
    </a:accent1>
    <a:accent2>
      <a:srgbClr val="ECD044"/>
    </a:accent2>
    <a:accent3>
      <a:srgbClr val="FECEB2"/>
    </a:accent3>
    <a:accent4>
      <a:srgbClr val="000000"/>
    </a:accent4>
    <a:accent5>
      <a:srgbClr val="FDF5E3"/>
    </a:accent5>
    <a:accent6>
      <a:srgbClr val="D6BC3D"/>
    </a:accent6>
    <a:hlink>
      <a:srgbClr val="E42B00"/>
    </a:hlink>
    <a:folHlink>
      <a:srgbClr val="996633"/>
    </a:folHlink>
  </a:clrScheme>
</a:themeOverride>
</file>

<file path=ppt/theme/themeOverride101.xml><?xml version="1.0" encoding="utf-8"?>
<a:themeOverride xmlns:a="http://schemas.openxmlformats.org/drawingml/2006/main">
  <a:clrScheme name="Облака 9">
    <a:dk1>
      <a:srgbClr val="000000"/>
    </a:dk1>
    <a:lt1>
      <a:srgbClr val="FEA24E"/>
    </a:lt1>
    <a:dk2>
      <a:srgbClr val="CC6600"/>
    </a:dk2>
    <a:lt2>
      <a:srgbClr val="808080"/>
    </a:lt2>
    <a:accent1>
      <a:srgbClr val="FBEECD"/>
    </a:accent1>
    <a:accent2>
      <a:srgbClr val="ECD044"/>
    </a:accent2>
    <a:accent3>
      <a:srgbClr val="FECEB2"/>
    </a:accent3>
    <a:accent4>
      <a:srgbClr val="000000"/>
    </a:accent4>
    <a:accent5>
      <a:srgbClr val="FDF5E3"/>
    </a:accent5>
    <a:accent6>
      <a:srgbClr val="D6BC3D"/>
    </a:accent6>
    <a:hlink>
      <a:srgbClr val="E42B00"/>
    </a:hlink>
    <a:folHlink>
      <a:srgbClr val="996633"/>
    </a:folHlink>
  </a:clrScheme>
</a:themeOverride>
</file>

<file path=ppt/theme/themeOverride102.xml><?xml version="1.0" encoding="utf-8"?>
<a:themeOverride xmlns:a="http://schemas.openxmlformats.org/drawingml/2006/main">
  <a:clrScheme name="Облака 9">
    <a:dk1>
      <a:srgbClr val="000000"/>
    </a:dk1>
    <a:lt1>
      <a:srgbClr val="FEA24E"/>
    </a:lt1>
    <a:dk2>
      <a:srgbClr val="CC6600"/>
    </a:dk2>
    <a:lt2>
      <a:srgbClr val="808080"/>
    </a:lt2>
    <a:accent1>
      <a:srgbClr val="FBEECD"/>
    </a:accent1>
    <a:accent2>
      <a:srgbClr val="ECD044"/>
    </a:accent2>
    <a:accent3>
      <a:srgbClr val="FECEB2"/>
    </a:accent3>
    <a:accent4>
      <a:srgbClr val="000000"/>
    </a:accent4>
    <a:accent5>
      <a:srgbClr val="FDF5E3"/>
    </a:accent5>
    <a:accent6>
      <a:srgbClr val="D6BC3D"/>
    </a:accent6>
    <a:hlink>
      <a:srgbClr val="E42B00"/>
    </a:hlink>
    <a:folHlink>
      <a:srgbClr val="996633"/>
    </a:folHlink>
  </a:clrScheme>
</a:themeOverride>
</file>

<file path=ppt/theme/themeOverride103.xml><?xml version="1.0" encoding="utf-8"?>
<a:themeOverride xmlns:a="http://schemas.openxmlformats.org/drawingml/2006/main">
  <a:clrScheme name="Облака 9">
    <a:dk1>
      <a:srgbClr val="000000"/>
    </a:dk1>
    <a:lt1>
      <a:srgbClr val="FEA24E"/>
    </a:lt1>
    <a:dk2>
      <a:srgbClr val="CC6600"/>
    </a:dk2>
    <a:lt2>
      <a:srgbClr val="808080"/>
    </a:lt2>
    <a:accent1>
      <a:srgbClr val="FBEECD"/>
    </a:accent1>
    <a:accent2>
      <a:srgbClr val="ECD044"/>
    </a:accent2>
    <a:accent3>
      <a:srgbClr val="FECEB2"/>
    </a:accent3>
    <a:accent4>
      <a:srgbClr val="000000"/>
    </a:accent4>
    <a:accent5>
      <a:srgbClr val="FDF5E3"/>
    </a:accent5>
    <a:accent6>
      <a:srgbClr val="D6BC3D"/>
    </a:accent6>
    <a:hlink>
      <a:srgbClr val="E42B00"/>
    </a:hlink>
    <a:folHlink>
      <a:srgbClr val="996633"/>
    </a:folHlink>
  </a:clrScheme>
</a:themeOverride>
</file>

<file path=ppt/theme/themeOverride104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05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06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07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08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09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1.xml><?xml version="1.0" encoding="utf-8"?>
<a:themeOverride xmlns:a="http://schemas.openxmlformats.org/drawingml/2006/main">
  <a:clrScheme name="Течение 12">
    <a:dk1>
      <a:srgbClr val="000514"/>
    </a:dk1>
    <a:lt1>
      <a:srgbClr val="FFFFFF"/>
    </a:lt1>
    <a:dk2>
      <a:srgbClr val="FFFA00"/>
    </a:dk2>
    <a:lt2>
      <a:srgbClr val="E5E5FF"/>
    </a:lt2>
    <a:accent1>
      <a:srgbClr val="0099CC"/>
    </a:accent1>
    <a:accent2>
      <a:srgbClr val="A886E0"/>
    </a:accent2>
    <a:accent3>
      <a:srgbClr val="FFFCA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110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11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12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13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14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15.xml><?xml version="1.0" encoding="utf-8"?>
<a:themeOverride xmlns:a="http://schemas.openxmlformats.org/drawingml/2006/main">
  <a:clrScheme name="Облака 13">
    <a:dk1>
      <a:srgbClr val="4D4D4D"/>
    </a:dk1>
    <a:lt1>
      <a:srgbClr val="FFFFFF"/>
    </a:lt1>
    <a:dk2>
      <a:srgbClr val="4ACB17"/>
    </a:dk2>
    <a:lt2>
      <a:srgbClr val="B7E7FF"/>
    </a:lt2>
    <a:accent1>
      <a:srgbClr val="0099CC"/>
    </a:accent1>
    <a:accent2>
      <a:srgbClr val="00CC99"/>
    </a:accent2>
    <a:accent3>
      <a:srgbClr val="B1E2AB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116.xml><?xml version="1.0" encoding="utf-8"?>
<a:themeOverride xmlns:a="http://schemas.openxmlformats.org/drawingml/2006/main">
  <a:clrScheme name="Граница 10">
    <a:dk1>
      <a:srgbClr val="007E7B"/>
    </a:dk1>
    <a:lt1>
      <a:srgbClr val="FFFFFF"/>
    </a:lt1>
    <a:dk2>
      <a:srgbClr val="769353"/>
    </a:dk2>
    <a:lt2>
      <a:srgbClr val="FFFF99"/>
    </a:lt2>
    <a:accent1>
      <a:srgbClr val="33CCCC"/>
    </a:accent1>
    <a:accent2>
      <a:srgbClr val="00CC66"/>
    </a:accent2>
    <a:accent3>
      <a:srgbClr val="BDC8B3"/>
    </a:accent3>
    <a:accent4>
      <a:srgbClr val="DADADA"/>
    </a:accent4>
    <a:accent5>
      <a:srgbClr val="ADE2E2"/>
    </a:accent5>
    <a:accent6>
      <a:srgbClr val="00B95C"/>
    </a:accent6>
    <a:hlink>
      <a:srgbClr val="CCFFCC"/>
    </a:hlink>
    <a:folHlink>
      <a:srgbClr val="FFFFCC"/>
    </a:folHlink>
  </a:clrScheme>
</a:themeOverride>
</file>

<file path=ppt/theme/themeOverride117.xml><?xml version="1.0" encoding="utf-8"?>
<a:themeOverride xmlns:a="http://schemas.openxmlformats.org/drawingml/2006/main">
  <a:clrScheme name="Граница 10">
    <a:dk1>
      <a:srgbClr val="007E7B"/>
    </a:dk1>
    <a:lt1>
      <a:srgbClr val="FFFFFF"/>
    </a:lt1>
    <a:dk2>
      <a:srgbClr val="769353"/>
    </a:dk2>
    <a:lt2>
      <a:srgbClr val="FFFF99"/>
    </a:lt2>
    <a:accent1>
      <a:srgbClr val="33CCCC"/>
    </a:accent1>
    <a:accent2>
      <a:srgbClr val="00CC66"/>
    </a:accent2>
    <a:accent3>
      <a:srgbClr val="BDC8B3"/>
    </a:accent3>
    <a:accent4>
      <a:srgbClr val="DADADA"/>
    </a:accent4>
    <a:accent5>
      <a:srgbClr val="ADE2E2"/>
    </a:accent5>
    <a:accent6>
      <a:srgbClr val="00B95C"/>
    </a:accent6>
    <a:hlink>
      <a:srgbClr val="CCFFCC"/>
    </a:hlink>
    <a:folHlink>
      <a:srgbClr val="FFFFCC"/>
    </a:folHlink>
  </a:clrScheme>
</a:themeOverride>
</file>

<file path=ppt/theme/themeOverride118.xml><?xml version="1.0" encoding="utf-8"?>
<a:themeOverride xmlns:a="http://schemas.openxmlformats.org/drawingml/2006/main">
  <a:clrScheme name="Граница 10">
    <a:dk1>
      <a:srgbClr val="007E7B"/>
    </a:dk1>
    <a:lt1>
      <a:srgbClr val="FFFFFF"/>
    </a:lt1>
    <a:dk2>
      <a:srgbClr val="769353"/>
    </a:dk2>
    <a:lt2>
      <a:srgbClr val="FFFF99"/>
    </a:lt2>
    <a:accent1>
      <a:srgbClr val="33CCCC"/>
    </a:accent1>
    <a:accent2>
      <a:srgbClr val="00CC66"/>
    </a:accent2>
    <a:accent3>
      <a:srgbClr val="BDC8B3"/>
    </a:accent3>
    <a:accent4>
      <a:srgbClr val="DADADA"/>
    </a:accent4>
    <a:accent5>
      <a:srgbClr val="ADE2E2"/>
    </a:accent5>
    <a:accent6>
      <a:srgbClr val="00B95C"/>
    </a:accent6>
    <a:hlink>
      <a:srgbClr val="CCFFCC"/>
    </a:hlink>
    <a:folHlink>
      <a:srgbClr val="FFFFCC"/>
    </a:folHlink>
  </a:clrScheme>
</a:themeOverride>
</file>

<file path=ppt/theme/themeOverride119.xml><?xml version="1.0" encoding="utf-8"?>
<a:themeOverride xmlns:a="http://schemas.openxmlformats.org/drawingml/2006/main">
  <a:clrScheme name="Граница 10">
    <a:dk1>
      <a:srgbClr val="007E7B"/>
    </a:dk1>
    <a:lt1>
      <a:srgbClr val="FFFFFF"/>
    </a:lt1>
    <a:dk2>
      <a:srgbClr val="769353"/>
    </a:dk2>
    <a:lt2>
      <a:srgbClr val="FFFF99"/>
    </a:lt2>
    <a:accent1>
      <a:srgbClr val="33CCCC"/>
    </a:accent1>
    <a:accent2>
      <a:srgbClr val="00CC66"/>
    </a:accent2>
    <a:accent3>
      <a:srgbClr val="BDC8B3"/>
    </a:accent3>
    <a:accent4>
      <a:srgbClr val="DADADA"/>
    </a:accent4>
    <a:accent5>
      <a:srgbClr val="ADE2E2"/>
    </a:accent5>
    <a:accent6>
      <a:srgbClr val="00B95C"/>
    </a:accent6>
    <a:hlink>
      <a:srgbClr val="CCFFCC"/>
    </a:hlink>
    <a:folHlink>
      <a:srgbClr val="FFFFCC"/>
    </a:folHlink>
  </a:clrScheme>
</a:themeOverride>
</file>

<file path=ppt/theme/themeOverride12.xml><?xml version="1.0" encoding="utf-8"?>
<a:themeOverride xmlns:a="http://schemas.openxmlformats.org/drawingml/2006/main">
  <a:clrScheme name="Течение 12">
    <a:dk1>
      <a:srgbClr val="000514"/>
    </a:dk1>
    <a:lt1>
      <a:srgbClr val="FFFFFF"/>
    </a:lt1>
    <a:dk2>
      <a:srgbClr val="FFFA00"/>
    </a:dk2>
    <a:lt2>
      <a:srgbClr val="E5E5FF"/>
    </a:lt2>
    <a:accent1>
      <a:srgbClr val="0099CC"/>
    </a:accent1>
    <a:accent2>
      <a:srgbClr val="A886E0"/>
    </a:accent2>
    <a:accent3>
      <a:srgbClr val="FFFCA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120.xml><?xml version="1.0" encoding="utf-8"?>
<a:themeOverride xmlns:a="http://schemas.openxmlformats.org/drawingml/2006/main">
  <a:clrScheme name="Граница 10">
    <a:dk1>
      <a:srgbClr val="007E7B"/>
    </a:dk1>
    <a:lt1>
      <a:srgbClr val="FFFFFF"/>
    </a:lt1>
    <a:dk2>
      <a:srgbClr val="769353"/>
    </a:dk2>
    <a:lt2>
      <a:srgbClr val="FFFF99"/>
    </a:lt2>
    <a:accent1>
      <a:srgbClr val="33CCCC"/>
    </a:accent1>
    <a:accent2>
      <a:srgbClr val="00CC66"/>
    </a:accent2>
    <a:accent3>
      <a:srgbClr val="BDC8B3"/>
    </a:accent3>
    <a:accent4>
      <a:srgbClr val="DADADA"/>
    </a:accent4>
    <a:accent5>
      <a:srgbClr val="ADE2E2"/>
    </a:accent5>
    <a:accent6>
      <a:srgbClr val="00B95C"/>
    </a:accent6>
    <a:hlink>
      <a:srgbClr val="CCFFCC"/>
    </a:hlink>
    <a:folHlink>
      <a:srgbClr val="FFFFCC"/>
    </a:folHlink>
  </a:clrScheme>
</a:themeOverride>
</file>

<file path=ppt/theme/themeOverride121.xml><?xml version="1.0" encoding="utf-8"?>
<a:themeOverride xmlns:a="http://schemas.openxmlformats.org/drawingml/2006/main">
  <a:clrScheme name="Граница 10">
    <a:dk1>
      <a:srgbClr val="007E7B"/>
    </a:dk1>
    <a:lt1>
      <a:srgbClr val="FFFFFF"/>
    </a:lt1>
    <a:dk2>
      <a:srgbClr val="769353"/>
    </a:dk2>
    <a:lt2>
      <a:srgbClr val="FFFF99"/>
    </a:lt2>
    <a:accent1>
      <a:srgbClr val="33CCCC"/>
    </a:accent1>
    <a:accent2>
      <a:srgbClr val="00CC66"/>
    </a:accent2>
    <a:accent3>
      <a:srgbClr val="BDC8B3"/>
    </a:accent3>
    <a:accent4>
      <a:srgbClr val="DADADA"/>
    </a:accent4>
    <a:accent5>
      <a:srgbClr val="ADE2E2"/>
    </a:accent5>
    <a:accent6>
      <a:srgbClr val="00B95C"/>
    </a:accent6>
    <a:hlink>
      <a:srgbClr val="CCFFCC"/>
    </a:hlink>
    <a:folHlink>
      <a:srgbClr val="FFFFCC"/>
    </a:folHlink>
  </a:clrScheme>
</a:themeOverride>
</file>

<file path=ppt/theme/themeOverride122.xml><?xml version="1.0" encoding="utf-8"?>
<a:themeOverride xmlns:a="http://schemas.openxmlformats.org/drawingml/2006/main">
  <a:clrScheme name="Точки 10">
    <a:dk1>
      <a:srgbClr val="000000"/>
    </a:dk1>
    <a:lt1>
      <a:srgbClr val="AEE8DC"/>
    </a:lt1>
    <a:dk2>
      <a:srgbClr val="000000"/>
    </a:dk2>
    <a:lt2>
      <a:srgbClr val="C5DBD6"/>
    </a:lt2>
    <a:accent1>
      <a:srgbClr val="CCFF99"/>
    </a:accent1>
    <a:accent2>
      <a:srgbClr val="ACBAB7"/>
    </a:accent2>
    <a:accent3>
      <a:srgbClr val="D3F2EB"/>
    </a:accent3>
    <a:accent4>
      <a:srgbClr val="000000"/>
    </a:accent4>
    <a:accent5>
      <a:srgbClr val="E2FFCA"/>
    </a:accent5>
    <a:accent6>
      <a:srgbClr val="9BA8A6"/>
    </a:accent6>
    <a:hlink>
      <a:srgbClr val="008080"/>
    </a:hlink>
    <a:folHlink>
      <a:srgbClr val="0066CC"/>
    </a:folHlink>
  </a:clrScheme>
</a:themeOverride>
</file>

<file path=ppt/theme/themeOverride123.xml><?xml version="1.0" encoding="utf-8"?>
<a:themeOverride xmlns:a="http://schemas.openxmlformats.org/drawingml/2006/main">
  <a:clrScheme name="Точки 10">
    <a:dk1>
      <a:srgbClr val="000000"/>
    </a:dk1>
    <a:lt1>
      <a:srgbClr val="AEE8DC"/>
    </a:lt1>
    <a:dk2>
      <a:srgbClr val="000000"/>
    </a:dk2>
    <a:lt2>
      <a:srgbClr val="C5DBD6"/>
    </a:lt2>
    <a:accent1>
      <a:srgbClr val="CCFF99"/>
    </a:accent1>
    <a:accent2>
      <a:srgbClr val="ACBAB7"/>
    </a:accent2>
    <a:accent3>
      <a:srgbClr val="D3F2EB"/>
    </a:accent3>
    <a:accent4>
      <a:srgbClr val="000000"/>
    </a:accent4>
    <a:accent5>
      <a:srgbClr val="E2FFCA"/>
    </a:accent5>
    <a:accent6>
      <a:srgbClr val="9BA8A6"/>
    </a:accent6>
    <a:hlink>
      <a:srgbClr val="008080"/>
    </a:hlink>
    <a:folHlink>
      <a:srgbClr val="0066CC"/>
    </a:folHlink>
  </a:clrScheme>
</a:themeOverride>
</file>

<file path=ppt/theme/themeOverride124.xml><?xml version="1.0" encoding="utf-8"?>
<a:themeOverride xmlns:a="http://schemas.openxmlformats.org/drawingml/2006/main">
  <a:clrScheme name="Точки 10">
    <a:dk1>
      <a:srgbClr val="000000"/>
    </a:dk1>
    <a:lt1>
      <a:srgbClr val="AEE8DC"/>
    </a:lt1>
    <a:dk2>
      <a:srgbClr val="000000"/>
    </a:dk2>
    <a:lt2>
      <a:srgbClr val="C5DBD6"/>
    </a:lt2>
    <a:accent1>
      <a:srgbClr val="CCFF99"/>
    </a:accent1>
    <a:accent2>
      <a:srgbClr val="ACBAB7"/>
    </a:accent2>
    <a:accent3>
      <a:srgbClr val="D3F2EB"/>
    </a:accent3>
    <a:accent4>
      <a:srgbClr val="000000"/>
    </a:accent4>
    <a:accent5>
      <a:srgbClr val="E2FFCA"/>
    </a:accent5>
    <a:accent6>
      <a:srgbClr val="9BA8A6"/>
    </a:accent6>
    <a:hlink>
      <a:srgbClr val="008080"/>
    </a:hlink>
    <a:folHlink>
      <a:srgbClr val="0066CC"/>
    </a:folHlink>
  </a:clrScheme>
</a:themeOverride>
</file>

<file path=ppt/theme/themeOverride125.xml><?xml version="1.0" encoding="utf-8"?>
<a:themeOverride xmlns:a="http://schemas.openxmlformats.org/drawingml/2006/main">
  <a:clrScheme name="Точки 10">
    <a:dk1>
      <a:srgbClr val="000000"/>
    </a:dk1>
    <a:lt1>
      <a:srgbClr val="AEE8DC"/>
    </a:lt1>
    <a:dk2>
      <a:srgbClr val="000000"/>
    </a:dk2>
    <a:lt2>
      <a:srgbClr val="C5DBD6"/>
    </a:lt2>
    <a:accent1>
      <a:srgbClr val="CCFF99"/>
    </a:accent1>
    <a:accent2>
      <a:srgbClr val="ACBAB7"/>
    </a:accent2>
    <a:accent3>
      <a:srgbClr val="D3F2EB"/>
    </a:accent3>
    <a:accent4>
      <a:srgbClr val="000000"/>
    </a:accent4>
    <a:accent5>
      <a:srgbClr val="E2FFCA"/>
    </a:accent5>
    <a:accent6>
      <a:srgbClr val="9BA8A6"/>
    </a:accent6>
    <a:hlink>
      <a:srgbClr val="008080"/>
    </a:hlink>
    <a:folHlink>
      <a:srgbClr val="0066CC"/>
    </a:folHlink>
  </a:clrScheme>
</a:themeOverride>
</file>

<file path=ppt/theme/themeOverride126.xml><?xml version="1.0" encoding="utf-8"?>
<a:themeOverride xmlns:a="http://schemas.openxmlformats.org/drawingml/2006/main">
  <a:clrScheme name="Точки 10">
    <a:dk1>
      <a:srgbClr val="000000"/>
    </a:dk1>
    <a:lt1>
      <a:srgbClr val="AEE8DC"/>
    </a:lt1>
    <a:dk2>
      <a:srgbClr val="000000"/>
    </a:dk2>
    <a:lt2>
      <a:srgbClr val="C5DBD6"/>
    </a:lt2>
    <a:accent1>
      <a:srgbClr val="CCFF99"/>
    </a:accent1>
    <a:accent2>
      <a:srgbClr val="ACBAB7"/>
    </a:accent2>
    <a:accent3>
      <a:srgbClr val="D3F2EB"/>
    </a:accent3>
    <a:accent4>
      <a:srgbClr val="000000"/>
    </a:accent4>
    <a:accent5>
      <a:srgbClr val="E2FFCA"/>
    </a:accent5>
    <a:accent6>
      <a:srgbClr val="9BA8A6"/>
    </a:accent6>
    <a:hlink>
      <a:srgbClr val="008080"/>
    </a:hlink>
    <a:folHlink>
      <a:srgbClr val="0066CC"/>
    </a:folHlink>
  </a:clrScheme>
</a:themeOverride>
</file>

<file path=ppt/theme/themeOverride127.xml><?xml version="1.0" encoding="utf-8"?>
<a:themeOverride xmlns:a="http://schemas.openxmlformats.org/drawingml/2006/main">
  <a:clrScheme name="Точки 10">
    <a:dk1>
      <a:srgbClr val="000000"/>
    </a:dk1>
    <a:lt1>
      <a:srgbClr val="AEE8DC"/>
    </a:lt1>
    <a:dk2>
      <a:srgbClr val="000000"/>
    </a:dk2>
    <a:lt2>
      <a:srgbClr val="C5DBD6"/>
    </a:lt2>
    <a:accent1>
      <a:srgbClr val="CCFF99"/>
    </a:accent1>
    <a:accent2>
      <a:srgbClr val="ACBAB7"/>
    </a:accent2>
    <a:accent3>
      <a:srgbClr val="D3F2EB"/>
    </a:accent3>
    <a:accent4>
      <a:srgbClr val="000000"/>
    </a:accent4>
    <a:accent5>
      <a:srgbClr val="E2FFCA"/>
    </a:accent5>
    <a:accent6>
      <a:srgbClr val="9BA8A6"/>
    </a:accent6>
    <a:hlink>
      <a:srgbClr val="008080"/>
    </a:hlink>
    <a:folHlink>
      <a:srgbClr val="0066CC"/>
    </a:folHlink>
  </a:clrScheme>
</a:themeOverride>
</file>

<file path=ppt/theme/themeOverride128.xml><?xml version="1.0" encoding="utf-8"?>
<a:themeOverride xmlns:a="http://schemas.openxmlformats.org/drawingml/2006/main">
  <a:clrScheme name="Орбита 9">
    <a:dk1>
      <a:srgbClr val="FFFFFF"/>
    </a:dk1>
    <a:lt1>
      <a:srgbClr val="FFFFFF"/>
    </a:lt1>
    <a:dk2>
      <a:srgbClr val="AAAAC6"/>
    </a:dk2>
    <a:lt2>
      <a:srgbClr val="FFFFCC"/>
    </a:lt2>
    <a:accent1>
      <a:srgbClr val="66667E"/>
    </a:accent1>
    <a:accent2>
      <a:srgbClr val="629157"/>
    </a:accent2>
    <a:accent3>
      <a:srgbClr val="D2D2DF"/>
    </a:accent3>
    <a:accent4>
      <a:srgbClr val="DADADA"/>
    </a:accent4>
    <a:accent5>
      <a:srgbClr val="B8B8C0"/>
    </a:accent5>
    <a:accent6>
      <a:srgbClr val="58834E"/>
    </a:accent6>
    <a:hlink>
      <a:srgbClr val="6600CC"/>
    </a:hlink>
    <a:folHlink>
      <a:srgbClr val="3399FF"/>
    </a:folHlink>
  </a:clrScheme>
</a:themeOverride>
</file>

<file path=ppt/theme/themeOverride129.xml><?xml version="1.0" encoding="utf-8"?>
<a:themeOverride xmlns:a="http://schemas.openxmlformats.org/drawingml/2006/main">
  <a:clrScheme name="Орбита 9">
    <a:dk1>
      <a:srgbClr val="FFFFFF"/>
    </a:dk1>
    <a:lt1>
      <a:srgbClr val="FFFFFF"/>
    </a:lt1>
    <a:dk2>
      <a:srgbClr val="AAAAC6"/>
    </a:dk2>
    <a:lt2>
      <a:srgbClr val="FFFFCC"/>
    </a:lt2>
    <a:accent1>
      <a:srgbClr val="66667E"/>
    </a:accent1>
    <a:accent2>
      <a:srgbClr val="629157"/>
    </a:accent2>
    <a:accent3>
      <a:srgbClr val="D2D2DF"/>
    </a:accent3>
    <a:accent4>
      <a:srgbClr val="DADADA"/>
    </a:accent4>
    <a:accent5>
      <a:srgbClr val="B8B8C0"/>
    </a:accent5>
    <a:accent6>
      <a:srgbClr val="58834E"/>
    </a:accent6>
    <a:hlink>
      <a:srgbClr val="6600CC"/>
    </a:hlink>
    <a:folHlink>
      <a:srgbClr val="3399FF"/>
    </a:folHlink>
  </a:clrScheme>
</a:themeOverride>
</file>

<file path=ppt/theme/themeOverride13.xml><?xml version="1.0" encoding="utf-8"?>
<a:themeOverride xmlns:a="http://schemas.openxmlformats.org/drawingml/2006/main">
  <a:clrScheme name="Течение 13">
    <a:dk1>
      <a:srgbClr val="000514"/>
    </a:dk1>
    <a:lt1>
      <a:srgbClr val="FFFFFF"/>
    </a:lt1>
    <a:dk2>
      <a:srgbClr val="31DFF7"/>
    </a:dk2>
    <a:lt2>
      <a:srgbClr val="E5E5FF"/>
    </a:lt2>
    <a:accent1>
      <a:srgbClr val="0099CC"/>
    </a:accent1>
    <a:accent2>
      <a:srgbClr val="A886E0"/>
    </a:accent2>
    <a:accent3>
      <a:srgbClr val="ADECF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130.xml><?xml version="1.0" encoding="utf-8"?>
<a:themeOverride xmlns:a="http://schemas.openxmlformats.org/drawingml/2006/main">
  <a:clrScheme name="Орбита 9">
    <a:dk1>
      <a:srgbClr val="FFFFFF"/>
    </a:dk1>
    <a:lt1>
      <a:srgbClr val="FFFFFF"/>
    </a:lt1>
    <a:dk2>
      <a:srgbClr val="AAAAC6"/>
    </a:dk2>
    <a:lt2>
      <a:srgbClr val="FFFFCC"/>
    </a:lt2>
    <a:accent1>
      <a:srgbClr val="66667E"/>
    </a:accent1>
    <a:accent2>
      <a:srgbClr val="629157"/>
    </a:accent2>
    <a:accent3>
      <a:srgbClr val="D2D2DF"/>
    </a:accent3>
    <a:accent4>
      <a:srgbClr val="DADADA"/>
    </a:accent4>
    <a:accent5>
      <a:srgbClr val="B8B8C0"/>
    </a:accent5>
    <a:accent6>
      <a:srgbClr val="58834E"/>
    </a:accent6>
    <a:hlink>
      <a:srgbClr val="6600CC"/>
    </a:hlink>
    <a:folHlink>
      <a:srgbClr val="3399FF"/>
    </a:folHlink>
  </a:clrScheme>
</a:themeOverride>
</file>

<file path=ppt/theme/themeOverride131.xml><?xml version="1.0" encoding="utf-8"?>
<a:themeOverride xmlns:a="http://schemas.openxmlformats.org/drawingml/2006/main">
  <a:clrScheme name="Орбита 9">
    <a:dk1>
      <a:srgbClr val="FFFFFF"/>
    </a:dk1>
    <a:lt1>
      <a:srgbClr val="FFFFFF"/>
    </a:lt1>
    <a:dk2>
      <a:srgbClr val="AAAAC6"/>
    </a:dk2>
    <a:lt2>
      <a:srgbClr val="FFFFCC"/>
    </a:lt2>
    <a:accent1>
      <a:srgbClr val="66667E"/>
    </a:accent1>
    <a:accent2>
      <a:srgbClr val="629157"/>
    </a:accent2>
    <a:accent3>
      <a:srgbClr val="D2D2DF"/>
    </a:accent3>
    <a:accent4>
      <a:srgbClr val="DADADA"/>
    </a:accent4>
    <a:accent5>
      <a:srgbClr val="B8B8C0"/>
    </a:accent5>
    <a:accent6>
      <a:srgbClr val="58834E"/>
    </a:accent6>
    <a:hlink>
      <a:srgbClr val="6600CC"/>
    </a:hlink>
    <a:folHlink>
      <a:srgbClr val="3399FF"/>
    </a:folHlink>
  </a:clrScheme>
</a:themeOverride>
</file>

<file path=ppt/theme/themeOverride132.xml><?xml version="1.0" encoding="utf-8"?>
<a:themeOverride xmlns:a="http://schemas.openxmlformats.org/drawingml/2006/main">
  <a:clrScheme name="Орбита 9">
    <a:dk1>
      <a:srgbClr val="FFFFFF"/>
    </a:dk1>
    <a:lt1>
      <a:srgbClr val="FFFFFF"/>
    </a:lt1>
    <a:dk2>
      <a:srgbClr val="AAAAC6"/>
    </a:dk2>
    <a:lt2>
      <a:srgbClr val="FFFFCC"/>
    </a:lt2>
    <a:accent1>
      <a:srgbClr val="66667E"/>
    </a:accent1>
    <a:accent2>
      <a:srgbClr val="629157"/>
    </a:accent2>
    <a:accent3>
      <a:srgbClr val="D2D2DF"/>
    </a:accent3>
    <a:accent4>
      <a:srgbClr val="DADADA"/>
    </a:accent4>
    <a:accent5>
      <a:srgbClr val="B8B8C0"/>
    </a:accent5>
    <a:accent6>
      <a:srgbClr val="58834E"/>
    </a:accent6>
    <a:hlink>
      <a:srgbClr val="6600CC"/>
    </a:hlink>
    <a:folHlink>
      <a:srgbClr val="3399FF"/>
    </a:folHlink>
  </a:clrScheme>
</a:themeOverride>
</file>

<file path=ppt/theme/themeOverride133.xml><?xml version="1.0" encoding="utf-8"?>
<a:themeOverride xmlns:a="http://schemas.openxmlformats.org/drawingml/2006/main">
  <a:clrScheme name="Орбита 10">
    <a:dk1>
      <a:srgbClr val="000066"/>
    </a:dk1>
    <a:lt1>
      <a:srgbClr val="FFFFFF"/>
    </a:lt1>
    <a:dk2>
      <a:srgbClr val="0000F6"/>
    </a:dk2>
    <a:lt2>
      <a:srgbClr val="9FBFFF"/>
    </a:lt2>
    <a:accent1>
      <a:srgbClr val="0099CC"/>
    </a:accent1>
    <a:accent2>
      <a:srgbClr val="00CC66"/>
    </a:accent2>
    <a:accent3>
      <a:srgbClr val="AAAAF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ppt/theme/themeOverride134.xml><?xml version="1.0" encoding="utf-8"?>
<a:themeOverride xmlns:a="http://schemas.openxmlformats.org/drawingml/2006/main">
  <a:clrScheme name="Орбита 10">
    <a:dk1>
      <a:srgbClr val="000066"/>
    </a:dk1>
    <a:lt1>
      <a:srgbClr val="FFFFFF"/>
    </a:lt1>
    <a:dk2>
      <a:srgbClr val="0000F6"/>
    </a:dk2>
    <a:lt2>
      <a:srgbClr val="9FBFFF"/>
    </a:lt2>
    <a:accent1>
      <a:srgbClr val="0099CC"/>
    </a:accent1>
    <a:accent2>
      <a:srgbClr val="00CC66"/>
    </a:accent2>
    <a:accent3>
      <a:srgbClr val="AAAAF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ppt/theme/themeOverride135.xml><?xml version="1.0" encoding="utf-8"?>
<a:themeOverride xmlns:a="http://schemas.openxmlformats.org/drawingml/2006/main">
  <a:clrScheme name="Орбита 10">
    <a:dk1>
      <a:srgbClr val="000066"/>
    </a:dk1>
    <a:lt1>
      <a:srgbClr val="FFFFFF"/>
    </a:lt1>
    <a:dk2>
      <a:srgbClr val="0000F6"/>
    </a:dk2>
    <a:lt2>
      <a:srgbClr val="9FBFFF"/>
    </a:lt2>
    <a:accent1>
      <a:srgbClr val="0099CC"/>
    </a:accent1>
    <a:accent2>
      <a:srgbClr val="00CC66"/>
    </a:accent2>
    <a:accent3>
      <a:srgbClr val="AAAAF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ppt/theme/themeOverride136.xml><?xml version="1.0" encoding="utf-8"?>
<a:themeOverride xmlns:a="http://schemas.openxmlformats.org/drawingml/2006/main">
  <a:clrScheme name="Орбита 10">
    <a:dk1>
      <a:srgbClr val="000066"/>
    </a:dk1>
    <a:lt1>
      <a:srgbClr val="FFFFFF"/>
    </a:lt1>
    <a:dk2>
      <a:srgbClr val="0000F6"/>
    </a:dk2>
    <a:lt2>
      <a:srgbClr val="9FBFFF"/>
    </a:lt2>
    <a:accent1>
      <a:srgbClr val="0099CC"/>
    </a:accent1>
    <a:accent2>
      <a:srgbClr val="00CC66"/>
    </a:accent2>
    <a:accent3>
      <a:srgbClr val="AAAAF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ppt/theme/themeOverride137.xml><?xml version="1.0" encoding="utf-8"?>
<a:themeOverride xmlns:a="http://schemas.openxmlformats.org/drawingml/2006/main">
  <a:clrScheme name="Орбита 10">
    <a:dk1>
      <a:srgbClr val="000066"/>
    </a:dk1>
    <a:lt1>
      <a:srgbClr val="FFFFFF"/>
    </a:lt1>
    <a:dk2>
      <a:srgbClr val="0000F6"/>
    </a:dk2>
    <a:lt2>
      <a:srgbClr val="9FBFFF"/>
    </a:lt2>
    <a:accent1>
      <a:srgbClr val="0099CC"/>
    </a:accent1>
    <a:accent2>
      <a:srgbClr val="00CC66"/>
    </a:accent2>
    <a:accent3>
      <a:srgbClr val="AAAAF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ppt/theme/themeOverride138.xml><?xml version="1.0" encoding="utf-8"?>
<a:themeOverride xmlns:a="http://schemas.openxmlformats.org/drawingml/2006/main">
  <a:clrScheme name="Орбита 10">
    <a:dk1>
      <a:srgbClr val="000066"/>
    </a:dk1>
    <a:lt1>
      <a:srgbClr val="FFFFFF"/>
    </a:lt1>
    <a:dk2>
      <a:srgbClr val="0000F6"/>
    </a:dk2>
    <a:lt2>
      <a:srgbClr val="9FBFFF"/>
    </a:lt2>
    <a:accent1>
      <a:srgbClr val="0099CC"/>
    </a:accent1>
    <a:accent2>
      <a:srgbClr val="00CC66"/>
    </a:accent2>
    <a:accent3>
      <a:srgbClr val="AAAAF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ppt/theme/themeOverride139.xml><?xml version="1.0" encoding="utf-8"?>
<a:themeOverride xmlns:a="http://schemas.openxmlformats.org/drawingml/2006/main">
  <a:clrScheme name="Орбита 10">
    <a:dk1>
      <a:srgbClr val="000066"/>
    </a:dk1>
    <a:lt1>
      <a:srgbClr val="FFFFFF"/>
    </a:lt1>
    <a:dk2>
      <a:srgbClr val="0000F6"/>
    </a:dk2>
    <a:lt2>
      <a:srgbClr val="9FBFFF"/>
    </a:lt2>
    <a:accent1>
      <a:srgbClr val="0099CC"/>
    </a:accent1>
    <a:accent2>
      <a:srgbClr val="00CC66"/>
    </a:accent2>
    <a:accent3>
      <a:srgbClr val="AAAAF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ppt/theme/themeOverride14.xml><?xml version="1.0" encoding="utf-8"?>
<a:themeOverride xmlns:a="http://schemas.openxmlformats.org/drawingml/2006/main">
  <a:clrScheme name="Течение 13">
    <a:dk1>
      <a:srgbClr val="000514"/>
    </a:dk1>
    <a:lt1>
      <a:srgbClr val="FFFFFF"/>
    </a:lt1>
    <a:dk2>
      <a:srgbClr val="31DFF7"/>
    </a:dk2>
    <a:lt2>
      <a:srgbClr val="E5E5FF"/>
    </a:lt2>
    <a:accent1>
      <a:srgbClr val="0099CC"/>
    </a:accent1>
    <a:accent2>
      <a:srgbClr val="A886E0"/>
    </a:accent2>
    <a:accent3>
      <a:srgbClr val="ADECF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140.xml><?xml version="1.0" encoding="utf-8"?>
<a:themeOverride xmlns:a="http://schemas.openxmlformats.org/drawingml/2006/main">
  <a:clrScheme name="Орбита 10">
    <a:dk1>
      <a:srgbClr val="000066"/>
    </a:dk1>
    <a:lt1>
      <a:srgbClr val="FFFFFF"/>
    </a:lt1>
    <a:dk2>
      <a:srgbClr val="0000F6"/>
    </a:dk2>
    <a:lt2>
      <a:srgbClr val="9FBFFF"/>
    </a:lt2>
    <a:accent1>
      <a:srgbClr val="0099CC"/>
    </a:accent1>
    <a:accent2>
      <a:srgbClr val="00CC66"/>
    </a:accent2>
    <a:accent3>
      <a:srgbClr val="AAAAF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ppt/theme/themeOverride141.xml><?xml version="1.0" encoding="utf-8"?>
<a:themeOverride xmlns:a="http://schemas.openxmlformats.org/drawingml/2006/main">
  <a:clrScheme name="Орбита 10">
    <a:dk1>
      <a:srgbClr val="000066"/>
    </a:dk1>
    <a:lt1>
      <a:srgbClr val="FFFFFF"/>
    </a:lt1>
    <a:dk2>
      <a:srgbClr val="0000F6"/>
    </a:dk2>
    <a:lt2>
      <a:srgbClr val="9FBFFF"/>
    </a:lt2>
    <a:accent1>
      <a:srgbClr val="0099CC"/>
    </a:accent1>
    <a:accent2>
      <a:srgbClr val="00CC66"/>
    </a:accent2>
    <a:accent3>
      <a:srgbClr val="AAAAF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ppt/theme/themeOverride142.xml><?xml version="1.0" encoding="utf-8"?>
<a:themeOverride xmlns:a="http://schemas.openxmlformats.org/drawingml/2006/main">
  <a:clrScheme name="Орбита 10">
    <a:dk1>
      <a:srgbClr val="000066"/>
    </a:dk1>
    <a:lt1>
      <a:srgbClr val="FFFFFF"/>
    </a:lt1>
    <a:dk2>
      <a:srgbClr val="0000F6"/>
    </a:dk2>
    <a:lt2>
      <a:srgbClr val="9FBFFF"/>
    </a:lt2>
    <a:accent1>
      <a:srgbClr val="0099CC"/>
    </a:accent1>
    <a:accent2>
      <a:srgbClr val="00CC66"/>
    </a:accent2>
    <a:accent3>
      <a:srgbClr val="AAAAF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ppt/theme/themeOverride143.xml><?xml version="1.0" encoding="utf-8"?>
<a:themeOverride xmlns:a="http://schemas.openxmlformats.org/drawingml/2006/main">
  <a:clrScheme name="Орбита 10">
    <a:dk1>
      <a:srgbClr val="000066"/>
    </a:dk1>
    <a:lt1>
      <a:srgbClr val="FFFFFF"/>
    </a:lt1>
    <a:dk2>
      <a:srgbClr val="0000F6"/>
    </a:dk2>
    <a:lt2>
      <a:srgbClr val="9FBFFF"/>
    </a:lt2>
    <a:accent1>
      <a:srgbClr val="0099CC"/>
    </a:accent1>
    <a:accent2>
      <a:srgbClr val="00CC66"/>
    </a:accent2>
    <a:accent3>
      <a:srgbClr val="AAAAF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ppt/theme/themeOverride15.xml><?xml version="1.0" encoding="utf-8"?>
<a:themeOverride xmlns:a="http://schemas.openxmlformats.org/drawingml/2006/main">
  <a:clrScheme name="Течение 13">
    <a:dk1>
      <a:srgbClr val="000514"/>
    </a:dk1>
    <a:lt1>
      <a:srgbClr val="FFFFFF"/>
    </a:lt1>
    <a:dk2>
      <a:srgbClr val="31DFF7"/>
    </a:dk2>
    <a:lt2>
      <a:srgbClr val="E5E5FF"/>
    </a:lt2>
    <a:accent1>
      <a:srgbClr val="0099CC"/>
    </a:accent1>
    <a:accent2>
      <a:srgbClr val="A886E0"/>
    </a:accent2>
    <a:accent3>
      <a:srgbClr val="ADECF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16.xml><?xml version="1.0" encoding="utf-8"?>
<a:themeOverride xmlns:a="http://schemas.openxmlformats.org/drawingml/2006/main">
  <a:clrScheme name="Течение 14">
    <a:dk1>
      <a:srgbClr val="000514"/>
    </a:dk1>
    <a:lt1>
      <a:srgbClr val="FFFFFF"/>
    </a:lt1>
    <a:dk2>
      <a:srgbClr val="FF01BC"/>
    </a:dk2>
    <a:lt2>
      <a:srgbClr val="E5E5FF"/>
    </a:lt2>
    <a:accent1>
      <a:srgbClr val="0099CC"/>
    </a:accent1>
    <a:accent2>
      <a:srgbClr val="A886E0"/>
    </a:accent2>
    <a:accent3>
      <a:srgbClr val="FFAAD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17.xml><?xml version="1.0" encoding="utf-8"?>
<a:themeOverride xmlns:a="http://schemas.openxmlformats.org/drawingml/2006/main">
  <a:clrScheme name="Течение 14">
    <a:dk1>
      <a:srgbClr val="000514"/>
    </a:dk1>
    <a:lt1>
      <a:srgbClr val="FFFFFF"/>
    </a:lt1>
    <a:dk2>
      <a:srgbClr val="FF01BC"/>
    </a:dk2>
    <a:lt2>
      <a:srgbClr val="E5E5FF"/>
    </a:lt2>
    <a:accent1>
      <a:srgbClr val="0099CC"/>
    </a:accent1>
    <a:accent2>
      <a:srgbClr val="A886E0"/>
    </a:accent2>
    <a:accent3>
      <a:srgbClr val="FFAAD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18.xml><?xml version="1.0" encoding="utf-8"?>
<a:themeOverride xmlns:a="http://schemas.openxmlformats.org/drawingml/2006/main">
  <a:clrScheme name="Течение 14">
    <a:dk1>
      <a:srgbClr val="000514"/>
    </a:dk1>
    <a:lt1>
      <a:srgbClr val="FFFFFF"/>
    </a:lt1>
    <a:dk2>
      <a:srgbClr val="FF01BC"/>
    </a:dk2>
    <a:lt2>
      <a:srgbClr val="E5E5FF"/>
    </a:lt2>
    <a:accent1>
      <a:srgbClr val="0099CC"/>
    </a:accent1>
    <a:accent2>
      <a:srgbClr val="A886E0"/>
    </a:accent2>
    <a:accent3>
      <a:srgbClr val="FFAAD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19.xml><?xml version="1.0" encoding="utf-8"?>
<a:themeOverride xmlns:a="http://schemas.openxmlformats.org/drawingml/2006/main">
  <a:clrScheme name="Течение 14">
    <a:dk1>
      <a:srgbClr val="000514"/>
    </a:dk1>
    <a:lt1>
      <a:srgbClr val="FFFFFF"/>
    </a:lt1>
    <a:dk2>
      <a:srgbClr val="FF01BC"/>
    </a:dk2>
    <a:lt2>
      <a:srgbClr val="E5E5FF"/>
    </a:lt2>
    <a:accent1>
      <a:srgbClr val="0099CC"/>
    </a:accent1>
    <a:accent2>
      <a:srgbClr val="A886E0"/>
    </a:accent2>
    <a:accent3>
      <a:srgbClr val="FFAAD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.xml><?xml version="1.0" encoding="utf-8"?>
<a:themeOverride xmlns:a="http://schemas.openxmlformats.org/drawingml/2006/main">
  <a:clrScheme name="Текстура 9">
    <a:dk1>
      <a:srgbClr val="003366"/>
    </a:dk1>
    <a:lt1>
      <a:srgbClr val="FFFFFF"/>
    </a:lt1>
    <a:dk2>
      <a:srgbClr val="FF3399"/>
    </a:dk2>
    <a:lt2>
      <a:srgbClr val="E5FFFF"/>
    </a:lt2>
    <a:accent1>
      <a:srgbClr val="009999"/>
    </a:accent1>
    <a:accent2>
      <a:srgbClr val="336699"/>
    </a:accent2>
    <a:accent3>
      <a:srgbClr val="FFADCA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20.xml><?xml version="1.0" encoding="utf-8"?>
<a:themeOverride xmlns:a="http://schemas.openxmlformats.org/drawingml/2006/main">
  <a:clrScheme name="Течение 14">
    <a:dk1>
      <a:srgbClr val="000514"/>
    </a:dk1>
    <a:lt1>
      <a:srgbClr val="FFFFFF"/>
    </a:lt1>
    <a:dk2>
      <a:srgbClr val="FF01BC"/>
    </a:dk2>
    <a:lt2>
      <a:srgbClr val="E5E5FF"/>
    </a:lt2>
    <a:accent1>
      <a:srgbClr val="0099CC"/>
    </a:accent1>
    <a:accent2>
      <a:srgbClr val="A886E0"/>
    </a:accent2>
    <a:accent3>
      <a:srgbClr val="FFAAD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1.xml><?xml version="1.0" encoding="utf-8"?>
<a:themeOverride xmlns:a="http://schemas.openxmlformats.org/drawingml/2006/main">
  <a:clrScheme name="Течение 14">
    <a:dk1>
      <a:srgbClr val="000514"/>
    </a:dk1>
    <a:lt1>
      <a:srgbClr val="FFFFFF"/>
    </a:lt1>
    <a:dk2>
      <a:srgbClr val="FF01BC"/>
    </a:dk2>
    <a:lt2>
      <a:srgbClr val="E5E5FF"/>
    </a:lt2>
    <a:accent1>
      <a:srgbClr val="0099CC"/>
    </a:accent1>
    <a:accent2>
      <a:srgbClr val="A886E0"/>
    </a:accent2>
    <a:accent3>
      <a:srgbClr val="FFAAD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2.xml><?xml version="1.0" encoding="utf-8"?>
<a:themeOverride xmlns:a="http://schemas.openxmlformats.org/drawingml/2006/main">
  <a:clrScheme name="Течение 14">
    <a:dk1>
      <a:srgbClr val="000514"/>
    </a:dk1>
    <a:lt1>
      <a:srgbClr val="FFFFFF"/>
    </a:lt1>
    <a:dk2>
      <a:srgbClr val="FF01BC"/>
    </a:dk2>
    <a:lt2>
      <a:srgbClr val="E5E5FF"/>
    </a:lt2>
    <a:accent1>
      <a:srgbClr val="0099CC"/>
    </a:accent1>
    <a:accent2>
      <a:srgbClr val="A886E0"/>
    </a:accent2>
    <a:accent3>
      <a:srgbClr val="FFAAD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3.xml><?xml version="1.0" encoding="utf-8"?>
<a:themeOverride xmlns:a="http://schemas.openxmlformats.org/drawingml/2006/main">
  <a:clrScheme name="Текстура 10">
    <a:dk1>
      <a:srgbClr val="003366"/>
    </a:dk1>
    <a:lt1>
      <a:srgbClr val="FFFFFF"/>
    </a:lt1>
    <a:dk2>
      <a:srgbClr val="FFFF00"/>
    </a:dk2>
    <a:lt2>
      <a:srgbClr val="E5FFFF"/>
    </a:lt2>
    <a:accent1>
      <a:srgbClr val="009999"/>
    </a:accent1>
    <a:accent2>
      <a:srgbClr val="336699"/>
    </a:accent2>
    <a:accent3>
      <a:srgbClr val="FFFFAA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31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33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34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90099"/>
    </a:dk2>
    <a:lt2>
      <a:srgbClr val="E5E5FF"/>
    </a:lt2>
    <a:accent1>
      <a:srgbClr val="0099CC"/>
    </a:accent1>
    <a:accent2>
      <a:srgbClr val="A886E0"/>
    </a:accent2>
    <a:accent3>
      <a:srgbClr val="CAAA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35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A6060"/>
    </a:dk2>
    <a:lt2>
      <a:srgbClr val="E5E5FF"/>
    </a:lt2>
    <a:accent1>
      <a:srgbClr val="0099CC"/>
    </a:accent1>
    <a:accent2>
      <a:srgbClr val="A886E0"/>
    </a:accent2>
    <a:accent3>
      <a:srgbClr val="CAB6B6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36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A6060"/>
    </a:dk2>
    <a:lt2>
      <a:srgbClr val="E5E5FF"/>
    </a:lt2>
    <a:accent1>
      <a:srgbClr val="0099CC"/>
    </a:accent1>
    <a:accent2>
      <a:srgbClr val="A886E0"/>
    </a:accent2>
    <a:accent3>
      <a:srgbClr val="CAB6B6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37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A6060"/>
    </a:dk2>
    <a:lt2>
      <a:srgbClr val="E5E5FF"/>
    </a:lt2>
    <a:accent1>
      <a:srgbClr val="0099CC"/>
    </a:accent1>
    <a:accent2>
      <a:srgbClr val="A886E0"/>
    </a:accent2>
    <a:accent3>
      <a:srgbClr val="CAB6B6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38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A6060"/>
    </a:dk2>
    <a:lt2>
      <a:srgbClr val="E5E5FF"/>
    </a:lt2>
    <a:accent1>
      <a:srgbClr val="0099CC"/>
    </a:accent1>
    <a:accent2>
      <a:srgbClr val="A886E0"/>
    </a:accent2>
    <a:accent3>
      <a:srgbClr val="CAB6B6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39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A6060"/>
    </a:dk2>
    <a:lt2>
      <a:srgbClr val="E5E5FF"/>
    </a:lt2>
    <a:accent1>
      <a:srgbClr val="0099CC"/>
    </a:accent1>
    <a:accent2>
      <a:srgbClr val="A886E0"/>
    </a:accent2>
    <a:accent3>
      <a:srgbClr val="CAB6B6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4.xml><?xml version="1.0" encoding="utf-8"?>
<a:themeOverride xmlns:a="http://schemas.openxmlformats.org/drawingml/2006/main">
  <a:clrScheme name="Текстура 11">
    <a:dk1>
      <a:srgbClr val="003366"/>
    </a:dk1>
    <a:lt1>
      <a:srgbClr val="FFFFFF"/>
    </a:lt1>
    <a:dk2>
      <a:srgbClr val="0000FF"/>
    </a:dk2>
    <a:lt2>
      <a:srgbClr val="E5FFFF"/>
    </a:lt2>
    <a:accent1>
      <a:srgbClr val="009999"/>
    </a:accent1>
    <a:accent2>
      <a:srgbClr val="336699"/>
    </a:accent2>
    <a:accent3>
      <a:srgbClr val="AAAAFF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40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A6060"/>
    </a:dk2>
    <a:lt2>
      <a:srgbClr val="E5E5FF"/>
    </a:lt2>
    <a:accent1>
      <a:srgbClr val="0099CC"/>
    </a:accent1>
    <a:accent2>
      <a:srgbClr val="A886E0"/>
    </a:accent2>
    <a:accent3>
      <a:srgbClr val="CAB6B6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41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A6060"/>
    </a:dk2>
    <a:lt2>
      <a:srgbClr val="E5E5FF"/>
    </a:lt2>
    <a:accent1>
      <a:srgbClr val="0099CC"/>
    </a:accent1>
    <a:accent2>
      <a:srgbClr val="A886E0"/>
    </a:accent2>
    <a:accent3>
      <a:srgbClr val="CAB6B6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42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A6060"/>
    </a:dk2>
    <a:lt2>
      <a:srgbClr val="E5E5FF"/>
    </a:lt2>
    <a:accent1>
      <a:srgbClr val="0099CC"/>
    </a:accent1>
    <a:accent2>
      <a:srgbClr val="A886E0"/>
    </a:accent2>
    <a:accent3>
      <a:srgbClr val="CAB6B6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43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9A6060"/>
    </a:dk2>
    <a:lt2>
      <a:srgbClr val="E5E5FF"/>
    </a:lt2>
    <a:accent1>
      <a:srgbClr val="0099CC"/>
    </a:accent1>
    <a:accent2>
      <a:srgbClr val="A886E0"/>
    </a:accent2>
    <a:accent3>
      <a:srgbClr val="CAB6B6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44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00CC00"/>
    </a:dk2>
    <a:lt2>
      <a:srgbClr val="E5E5FF"/>
    </a:lt2>
    <a:accent1>
      <a:srgbClr val="0099CC"/>
    </a:accent1>
    <a:accent2>
      <a:srgbClr val="A886E0"/>
    </a:accent2>
    <a:accent3>
      <a:srgbClr val="AAE2A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45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00CC00"/>
    </a:dk2>
    <a:lt2>
      <a:srgbClr val="E5E5FF"/>
    </a:lt2>
    <a:accent1>
      <a:srgbClr val="0099CC"/>
    </a:accent1>
    <a:accent2>
      <a:srgbClr val="A886E0"/>
    </a:accent2>
    <a:accent3>
      <a:srgbClr val="AAE2A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46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00CC00"/>
    </a:dk2>
    <a:lt2>
      <a:srgbClr val="E5E5FF"/>
    </a:lt2>
    <a:accent1>
      <a:srgbClr val="0099CC"/>
    </a:accent1>
    <a:accent2>
      <a:srgbClr val="A886E0"/>
    </a:accent2>
    <a:accent3>
      <a:srgbClr val="AAE2A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47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00CC00"/>
    </a:dk2>
    <a:lt2>
      <a:srgbClr val="E5E5FF"/>
    </a:lt2>
    <a:accent1>
      <a:srgbClr val="0099CC"/>
    </a:accent1>
    <a:accent2>
      <a:srgbClr val="A886E0"/>
    </a:accent2>
    <a:accent3>
      <a:srgbClr val="AAE2A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48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00CC00"/>
    </a:dk2>
    <a:lt2>
      <a:srgbClr val="E5E5FF"/>
    </a:lt2>
    <a:accent1>
      <a:srgbClr val="0099CC"/>
    </a:accent1>
    <a:accent2>
      <a:srgbClr val="A886E0"/>
    </a:accent2>
    <a:accent3>
      <a:srgbClr val="AAE2A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49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00CC00"/>
    </a:dk2>
    <a:lt2>
      <a:srgbClr val="E5E5FF"/>
    </a:lt2>
    <a:accent1>
      <a:srgbClr val="0099CC"/>
    </a:accent1>
    <a:accent2>
      <a:srgbClr val="A886E0"/>
    </a:accent2>
    <a:accent3>
      <a:srgbClr val="AAE2A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5.xml><?xml version="1.0" encoding="utf-8"?>
<a:themeOverride xmlns:a="http://schemas.openxmlformats.org/drawingml/2006/main">
  <a:clrScheme name="Течение 10">
    <a:dk1>
      <a:srgbClr val="000514"/>
    </a:dk1>
    <a:lt1>
      <a:srgbClr val="FFFFFF"/>
    </a:lt1>
    <a:dk2>
      <a:srgbClr val="0000FF"/>
    </a:dk2>
    <a:lt2>
      <a:srgbClr val="E5E5FF"/>
    </a:lt2>
    <a:accent1>
      <a:srgbClr val="0099CC"/>
    </a:accent1>
    <a:accent2>
      <a:srgbClr val="A886E0"/>
    </a:accent2>
    <a:accent3>
      <a:srgbClr val="AAAAFF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50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626C80"/>
    </a:dk2>
    <a:lt2>
      <a:srgbClr val="E5E5FF"/>
    </a:lt2>
    <a:accent1>
      <a:srgbClr val="0099CC"/>
    </a:accent1>
    <a:accent2>
      <a:srgbClr val="A886E0"/>
    </a:accent2>
    <a:accent3>
      <a:srgbClr val="B7BAC0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51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626C80"/>
    </a:dk2>
    <a:lt2>
      <a:srgbClr val="E5E5FF"/>
    </a:lt2>
    <a:accent1>
      <a:srgbClr val="0099CC"/>
    </a:accent1>
    <a:accent2>
      <a:srgbClr val="A886E0"/>
    </a:accent2>
    <a:accent3>
      <a:srgbClr val="B7BAC0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52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626C80"/>
    </a:dk2>
    <a:lt2>
      <a:srgbClr val="E5E5FF"/>
    </a:lt2>
    <a:accent1>
      <a:srgbClr val="0099CC"/>
    </a:accent1>
    <a:accent2>
      <a:srgbClr val="A886E0"/>
    </a:accent2>
    <a:accent3>
      <a:srgbClr val="B7BAC0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53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626C80"/>
    </a:dk2>
    <a:lt2>
      <a:srgbClr val="E5E5FF"/>
    </a:lt2>
    <a:accent1>
      <a:srgbClr val="0099CC"/>
    </a:accent1>
    <a:accent2>
      <a:srgbClr val="A886E0"/>
    </a:accent2>
    <a:accent3>
      <a:srgbClr val="B7BAC0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54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626C80"/>
    </a:dk2>
    <a:lt2>
      <a:srgbClr val="E5E5FF"/>
    </a:lt2>
    <a:accent1>
      <a:srgbClr val="0099CC"/>
    </a:accent1>
    <a:accent2>
      <a:srgbClr val="A886E0"/>
    </a:accent2>
    <a:accent3>
      <a:srgbClr val="B7BAC0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55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626C80"/>
    </a:dk2>
    <a:lt2>
      <a:srgbClr val="E5E5FF"/>
    </a:lt2>
    <a:accent1>
      <a:srgbClr val="0099CC"/>
    </a:accent1>
    <a:accent2>
      <a:srgbClr val="A886E0"/>
    </a:accent2>
    <a:accent3>
      <a:srgbClr val="B7BAC0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56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626C80"/>
    </a:dk2>
    <a:lt2>
      <a:srgbClr val="E5E5FF"/>
    </a:lt2>
    <a:accent1>
      <a:srgbClr val="0099CC"/>
    </a:accent1>
    <a:accent2>
      <a:srgbClr val="A886E0"/>
    </a:accent2>
    <a:accent3>
      <a:srgbClr val="B7BAC0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57.xml><?xml version="1.0" encoding="utf-8"?>
<a:themeOverride xmlns:a="http://schemas.openxmlformats.org/drawingml/2006/main">
  <a:clrScheme name="">
    <a:dk1>
      <a:srgbClr val="7F6737"/>
    </a:dk1>
    <a:lt1>
      <a:srgbClr val="FFFFFF"/>
    </a:lt1>
    <a:dk2>
      <a:srgbClr val="EFDB85"/>
    </a:dk2>
    <a:lt2>
      <a:srgbClr val="E6E3AA"/>
    </a:lt2>
    <a:accent1>
      <a:srgbClr val="FFCC00"/>
    </a:accent1>
    <a:accent2>
      <a:srgbClr val="808000"/>
    </a:accent2>
    <a:accent3>
      <a:srgbClr val="F6EAC2"/>
    </a:accent3>
    <a:accent4>
      <a:srgbClr val="DADADA"/>
    </a:accent4>
    <a:accent5>
      <a:srgbClr val="FFE2AA"/>
    </a:accent5>
    <a:accent6>
      <a:srgbClr val="737300"/>
    </a:accent6>
    <a:hlink>
      <a:srgbClr val="784700"/>
    </a:hlink>
    <a:folHlink>
      <a:srgbClr val="9A7200"/>
    </a:folHlink>
  </a:clrScheme>
</a:themeOverride>
</file>

<file path=ppt/theme/themeOverride58.xml><?xml version="1.0" encoding="utf-8"?>
<a:themeOverride xmlns:a="http://schemas.openxmlformats.org/drawingml/2006/main">
  <a:clrScheme name="">
    <a:dk1>
      <a:srgbClr val="7F6737"/>
    </a:dk1>
    <a:lt1>
      <a:srgbClr val="FFFFFF"/>
    </a:lt1>
    <a:dk2>
      <a:srgbClr val="EFDB85"/>
    </a:dk2>
    <a:lt2>
      <a:srgbClr val="E6E3AA"/>
    </a:lt2>
    <a:accent1>
      <a:srgbClr val="FFCC00"/>
    </a:accent1>
    <a:accent2>
      <a:srgbClr val="808000"/>
    </a:accent2>
    <a:accent3>
      <a:srgbClr val="F6EAC2"/>
    </a:accent3>
    <a:accent4>
      <a:srgbClr val="DADADA"/>
    </a:accent4>
    <a:accent5>
      <a:srgbClr val="FFE2AA"/>
    </a:accent5>
    <a:accent6>
      <a:srgbClr val="737300"/>
    </a:accent6>
    <a:hlink>
      <a:srgbClr val="784700"/>
    </a:hlink>
    <a:folHlink>
      <a:srgbClr val="9A7200"/>
    </a:folHlink>
  </a:clrScheme>
</a:themeOverride>
</file>

<file path=ppt/theme/themeOverride59.xml><?xml version="1.0" encoding="utf-8"?>
<a:themeOverride xmlns:a="http://schemas.openxmlformats.org/drawingml/2006/main">
  <a:clrScheme name="">
    <a:dk1>
      <a:srgbClr val="7F6737"/>
    </a:dk1>
    <a:lt1>
      <a:srgbClr val="FFFFFF"/>
    </a:lt1>
    <a:dk2>
      <a:srgbClr val="EFDB85"/>
    </a:dk2>
    <a:lt2>
      <a:srgbClr val="E6E3AA"/>
    </a:lt2>
    <a:accent1>
      <a:srgbClr val="FFCC00"/>
    </a:accent1>
    <a:accent2>
      <a:srgbClr val="808000"/>
    </a:accent2>
    <a:accent3>
      <a:srgbClr val="F6EAC2"/>
    </a:accent3>
    <a:accent4>
      <a:srgbClr val="DADADA"/>
    </a:accent4>
    <a:accent5>
      <a:srgbClr val="FFE2AA"/>
    </a:accent5>
    <a:accent6>
      <a:srgbClr val="737300"/>
    </a:accent6>
    <a:hlink>
      <a:srgbClr val="784700"/>
    </a:hlink>
    <a:folHlink>
      <a:srgbClr val="9A7200"/>
    </a:folHlink>
  </a:clrScheme>
</a:themeOverride>
</file>

<file path=ppt/theme/themeOverride6.xml><?xml version="1.0" encoding="utf-8"?>
<a:themeOverride xmlns:a="http://schemas.openxmlformats.org/drawingml/2006/main">
  <a:clrScheme name="Течение 10">
    <a:dk1>
      <a:srgbClr val="000514"/>
    </a:dk1>
    <a:lt1>
      <a:srgbClr val="FFFFFF"/>
    </a:lt1>
    <a:dk2>
      <a:srgbClr val="0000FF"/>
    </a:dk2>
    <a:lt2>
      <a:srgbClr val="E5E5FF"/>
    </a:lt2>
    <a:accent1>
      <a:srgbClr val="0099CC"/>
    </a:accent1>
    <a:accent2>
      <a:srgbClr val="A886E0"/>
    </a:accent2>
    <a:accent3>
      <a:srgbClr val="AAAAFF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60.xml><?xml version="1.0" encoding="utf-8"?>
<a:themeOverride xmlns:a="http://schemas.openxmlformats.org/drawingml/2006/main">
  <a:clrScheme name="">
    <a:dk1>
      <a:srgbClr val="7F6737"/>
    </a:dk1>
    <a:lt1>
      <a:srgbClr val="FFFFFF"/>
    </a:lt1>
    <a:dk2>
      <a:srgbClr val="EFDB85"/>
    </a:dk2>
    <a:lt2>
      <a:srgbClr val="E6E3AA"/>
    </a:lt2>
    <a:accent1>
      <a:srgbClr val="FFCC00"/>
    </a:accent1>
    <a:accent2>
      <a:srgbClr val="808000"/>
    </a:accent2>
    <a:accent3>
      <a:srgbClr val="F6EAC2"/>
    </a:accent3>
    <a:accent4>
      <a:srgbClr val="DADADA"/>
    </a:accent4>
    <a:accent5>
      <a:srgbClr val="FFE2AA"/>
    </a:accent5>
    <a:accent6>
      <a:srgbClr val="737300"/>
    </a:accent6>
    <a:hlink>
      <a:srgbClr val="784700"/>
    </a:hlink>
    <a:folHlink>
      <a:srgbClr val="9A7200"/>
    </a:folHlink>
  </a:clrScheme>
</a:themeOverride>
</file>

<file path=ppt/theme/themeOverride61.xml><?xml version="1.0" encoding="utf-8"?>
<a:themeOverride xmlns:a="http://schemas.openxmlformats.org/drawingml/2006/main">
  <a:clrScheme name="">
    <a:dk1>
      <a:srgbClr val="7F6737"/>
    </a:dk1>
    <a:lt1>
      <a:srgbClr val="FFFFFF"/>
    </a:lt1>
    <a:dk2>
      <a:srgbClr val="EFDB85"/>
    </a:dk2>
    <a:lt2>
      <a:srgbClr val="E6E3AA"/>
    </a:lt2>
    <a:accent1>
      <a:srgbClr val="FFCC00"/>
    </a:accent1>
    <a:accent2>
      <a:srgbClr val="808000"/>
    </a:accent2>
    <a:accent3>
      <a:srgbClr val="F6EAC2"/>
    </a:accent3>
    <a:accent4>
      <a:srgbClr val="DADADA"/>
    </a:accent4>
    <a:accent5>
      <a:srgbClr val="FFE2AA"/>
    </a:accent5>
    <a:accent6>
      <a:srgbClr val="737300"/>
    </a:accent6>
    <a:hlink>
      <a:srgbClr val="784700"/>
    </a:hlink>
    <a:folHlink>
      <a:srgbClr val="9A7200"/>
    </a:folHlink>
  </a:clrScheme>
</a:themeOverride>
</file>

<file path=ppt/theme/themeOverride62.xml><?xml version="1.0" encoding="utf-8"?>
<a:themeOverride xmlns:a="http://schemas.openxmlformats.org/drawingml/2006/main">
  <a:clrScheme name="">
    <a:dk1>
      <a:srgbClr val="7F6737"/>
    </a:dk1>
    <a:lt1>
      <a:srgbClr val="FFFFFF"/>
    </a:lt1>
    <a:dk2>
      <a:srgbClr val="EFDB85"/>
    </a:dk2>
    <a:lt2>
      <a:srgbClr val="E6E3AA"/>
    </a:lt2>
    <a:accent1>
      <a:srgbClr val="FFCC00"/>
    </a:accent1>
    <a:accent2>
      <a:srgbClr val="808000"/>
    </a:accent2>
    <a:accent3>
      <a:srgbClr val="F6EAC2"/>
    </a:accent3>
    <a:accent4>
      <a:srgbClr val="DADADA"/>
    </a:accent4>
    <a:accent5>
      <a:srgbClr val="FFE2AA"/>
    </a:accent5>
    <a:accent6>
      <a:srgbClr val="737300"/>
    </a:accent6>
    <a:hlink>
      <a:srgbClr val="784700"/>
    </a:hlink>
    <a:folHlink>
      <a:srgbClr val="9A7200"/>
    </a:folHlink>
  </a:clrScheme>
</a:themeOverride>
</file>

<file path=ppt/theme/themeOverride63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8644E8"/>
    </a:dk2>
    <a:lt2>
      <a:srgbClr val="E5FFFF"/>
    </a:lt2>
    <a:accent1>
      <a:srgbClr val="009999"/>
    </a:accent1>
    <a:accent2>
      <a:srgbClr val="336699"/>
    </a:accent2>
    <a:accent3>
      <a:srgbClr val="C3B0F2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64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8644E8"/>
    </a:dk2>
    <a:lt2>
      <a:srgbClr val="E5FFFF"/>
    </a:lt2>
    <a:accent1>
      <a:srgbClr val="009999"/>
    </a:accent1>
    <a:accent2>
      <a:srgbClr val="336699"/>
    </a:accent2>
    <a:accent3>
      <a:srgbClr val="C3B0F2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65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8644E8"/>
    </a:dk2>
    <a:lt2>
      <a:srgbClr val="E5FFFF"/>
    </a:lt2>
    <a:accent1>
      <a:srgbClr val="009999"/>
    </a:accent1>
    <a:accent2>
      <a:srgbClr val="336699"/>
    </a:accent2>
    <a:accent3>
      <a:srgbClr val="C3B0F2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66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8644E8"/>
    </a:dk2>
    <a:lt2>
      <a:srgbClr val="E5FFFF"/>
    </a:lt2>
    <a:accent1>
      <a:srgbClr val="009999"/>
    </a:accent1>
    <a:accent2>
      <a:srgbClr val="336699"/>
    </a:accent2>
    <a:accent3>
      <a:srgbClr val="C3B0F2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67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8644E8"/>
    </a:dk2>
    <a:lt2>
      <a:srgbClr val="E5FFFF"/>
    </a:lt2>
    <a:accent1>
      <a:srgbClr val="009999"/>
    </a:accent1>
    <a:accent2>
      <a:srgbClr val="336699"/>
    </a:accent2>
    <a:accent3>
      <a:srgbClr val="C3B0F2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68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8644E8"/>
    </a:dk2>
    <a:lt2>
      <a:srgbClr val="E5FFFF"/>
    </a:lt2>
    <a:accent1>
      <a:srgbClr val="009999"/>
    </a:accent1>
    <a:accent2>
      <a:srgbClr val="336699"/>
    </a:accent2>
    <a:accent3>
      <a:srgbClr val="C3B0F2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69.xml><?xml version="1.0" encoding="utf-8"?>
<a:themeOverride xmlns:a="http://schemas.openxmlformats.org/drawingml/2006/main">
  <a:clrScheme name="Текстура 12">
    <a:dk1>
      <a:srgbClr val="003366"/>
    </a:dk1>
    <a:lt1>
      <a:srgbClr val="FFFFFF"/>
    </a:lt1>
    <a:dk2>
      <a:srgbClr val="FF6600"/>
    </a:dk2>
    <a:lt2>
      <a:srgbClr val="E5FFFF"/>
    </a:lt2>
    <a:accent1>
      <a:srgbClr val="009999"/>
    </a:accent1>
    <a:accent2>
      <a:srgbClr val="336699"/>
    </a:accent2>
    <a:accent3>
      <a:srgbClr val="FFB8AA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7.xml><?xml version="1.0" encoding="utf-8"?>
<a:themeOverride xmlns:a="http://schemas.openxmlformats.org/drawingml/2006/main">
  <a:clrScheme name="Течение 10">
    <a:dk1>
      <a:srgbClr val="000514"/>
    </a:dk1>
    <a:lt1>
      <a:srgbClr val="FFFFFF"/>
    </a:lt1>
    <a:dk2>
      <a:srgbClr val="0000FF"/>
    </a:dk2>
    <a:lt2>
      <a:srgbClr val="E5E5FF"/>
    </a:lt2>
    <a:accent1>
      <a:srgbClr val="0099CC"/>
    </a:accent1>
    <a:accent2>
      <a:srgbClr val="A886E0"/>
    </a:accent2>
    <a:accent3>
      <a:srgbClr val="AAAAFF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70.xml><?xml version="1.0" encoding="utf-8"?>
<a:themeOverride xmlns:a="http://schemas.openxmlformats.org/drawingml/2006/main">
  <a:clrScheme name="Склон 8">
    <a:dk1>
      <a:srgbClr val="009999"/>
    </a:dk1>
    <a:lt1>
      <a:srgbClr val="EAEAEA"/>
    </a:lt1>
    <a:dk2>
      <a:srgbClr val="C84CC2"/>
    </a:dk2>
    <a:lt2>
      <a:srgbClr val="FFFFCC"/>
    </a:lt2>
    <a:accent1>
      <a:srgbClr val="339966"/>
    </a:accent1>
    <a:accent2>
      <a:srgbClr val="5E855B"/>
    </a:accent2>
    <a:accent3>
      <a:srgbClr val="E0B2DD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71.xml><?xml version="1.0" encoding="utf-8"?>
<a:themeOverride xmlns:a="http://schemas.openxmlformats.org/drawingml/2006/main">
  <a:clrScheme name="Склон 8">
    <a:dk1>
      <a:srgbClr val="009999"/>
    </a:dk1>
    <a:lt1>
      <a:srgbClr val="EAEAEA"/>
    </a:lt1>
    <a:dk2>
      <a:srgbClr val="C84CC2"/>
    </a:dk2>
    <a:lt2>
      <a:srgbClr val="FFFFCC"/>
    </a:lt2>
    <a:accent1>
      <a:srgbClr val="339966"/>
    </a:accent1>
    <a:accent2>
      <a:srgbClr val="5E855B"/>
    </a:accent2>
    <a:accent3>
      <a:srgbClr val="E0B2DD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72.xml><?xml version="1.0" encoding="utf-8"?>
<a:themeOverride xmlns:a="http://schemas.openxmlformats.org/drawingml/2006/main">
  <a:clrScheme name="Склон 8">
    <a:dk1>
      <a:srgbClr val="009999"/>
    </a:dk1>
    <a:lt1>
      <a:srgbClr val="EAEAEA"/>
    </a:lt1>
    <a:dk2>
      <a:srgbClr val="C84CC2"/>
    </a:dk2>
    <a:lt2>
      <a:srgbClr val="FFFFCC"/>
    </a:lt2>
    <a:accent1>
      <a:srgbClr val="339966"/>
    </a:accent1>
    <a:accent2>
      <a:srgbClr val="5E855B"/>
    </a:accent2>
    <a:accent3>
      <a:srgbClr val="E0B2DD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73.xml><?xml version="1.0" encoding="utf-8"?>
<a:themeOverride xmlns:a="http://schemas.openxmlformats.org/drawingml/2006/main">
  <a:clrScheme name="Склон 8">
    <a:dk1>
      <a:srgbClr val="009999"/>
    </a:dk1>
    <a:lt1>
      <a:srgbClr val="EAEAEA"/>
    </a:lt1>
    <a:dk2>
      <a:srgbClr val="C84CC2"/>
    </a:dk2>
    <a:lt2>
      <a:srgbClr val="FFFFCC"/>
    </a:lt2>
    <a:accent1>
      <a:srgbClr val="339966"/>
    </a:accent1>
    <a:accent2>
      <a:srgbClr val="5E855B"/>
    </a:accent2>
    <a:accent3>
      <a:srgbClr val="E0B2DD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74.xml><?xml version="1.0" encoding="utf-8"?>
<a:themeOverride xmlns:a="http://schemas.openxmlformats.org/drawingml/2006/main">
  <a:clrScheme name="Склон 8">
    <a:dk1>
      <a:srgbClr val="009999"/>
    </a:dk1>
    <a:lt1>
      <a:srgbClr val="EAEAEA"/>
    </a:lt1>
    <a:dk2>
      <a:srgbClr val="C84CC2"/>
    </a:dk2>
    <a:lt2>
      <a:srgbClr val="FFFFCC"/>
    </a:lt2>
    <a:accent1>
      <a:srgbClr val="339966"/>
    </a:accent1>
    <a:accent2>
      <a:srgbClr val="5E855B"/>
    </a:accent2>
    <a:accent3>
      <a:srgbClr val="E0B2DD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75.xml><?xml version="1.0" encoding="utf-8"?>
<a:themeOverride xmlns:a="http://schemas.openxmlformats.org/drawingml/2006/main">
  <a:clrScheme name="Склон 8">
    <a:dk1>
      <a:srgbClr val="009999"/>
    </a:dk1>
    <a:lt1>
      <a:srgbClr val="EAEAEA"/>
    </a:lt1>
    <a:dk2>
      <a:srgbClr val="C84CC2"/>
    </a:dk2>
    <a:lt2>
      <a:srgbClr val="FFFFCC"/>
    </a:lt2>
    <a:accent1>
      <a:srgbClr val="339966"/>
    </a:accent1>
    <a:accent2>
      <a:srgbClr val="5E855B"/>
    </a:accent2>
    <a:accent3>
      <a:srgbClr val="E0B2DD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</a:themeOverride>
</file>

<file path=ppt/theme/themeOverride76.xml><?xml version="1.0" encoding="utf-8"?>
<a:themeOverride xmlns:a="http://schemas.openxmlformats.org/drawingml/2006/main">
  <a:clrScheme name="Глобус 10">
    <a:dk1>
      <a:srgbClr val="003B76"/>
    </a:dk1>
    <a:lt1>
      <a:srgbClr val="FFFFFF"/>
    </a:lt1>
    <a:dk2>
      <a:srgbClr val="4BD844"/>
    </a:dk2>
    <a:lt2>
      <a:srgbClr val="CCECFF"/>
    </a:lt2>
    <a:accent1>
      <a:srgbClr val="33CCCC"/>
    </a:accent1>
    <a:accent2>
      <a:srgbClr val="66CCFF"/>
    </a:accent2>
    <a:accent3>
      <a:srgbClr val="B1E9B0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</a:themeOverride>
</file>

<file path=ppt/theme/themeOverride77.xml><?xml version="1.0" encoding="utf-8"?>
<a:themeOverride xmlns:a="http://schemas.openxmlformats.org/drawingml/2006/main">
  <a:clrScheme name="Глобус 10">
    <a:dk1>
      <a:srgbClr val="003B76"/>
    </a:dk1>
    <a:lt1>
      <a:srgbClr val="FFFFFF"/>
    </a:lt1>
    <a:dk2>
      <a:srgbClr val="4BD844"/>
    </a:dk2>
    <a:lt2>
      <a:srgbClr val="CCECFF"/>
    </a:lt2>
    <a:accent1>
      <a:srgbClr val="33CCCC"/>
    </a:accent1>
    <a:accent2>
      <a:srgbClr val="66CCFF"/>
    </a:accent2>
    <a:accent3>
      <a:srgbClr val="B1E9B0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</a:themeOverride>
</file>

<file path=ppt/theme/themeOverride78.xml><?xml version="1.0" encoding="utf-8"?>
<a:themeOverride xmlns:a="http://schemas.openxmlformats.org/drawingml/2006/main">
  <a:clrScheme name="Глобус 10">
    <a:dk1>
      <a:srgbClr val="003B76"/>
    </a:dk1>
    <a:lt1>
      <a:srgbClr val="FFFFFF"/>
    </a:lt1>
    <a:dk2>
      <a:srgbClr val="4BD844"/>
    </a:dk2>
    <a:lt2>
      <a:srgbClr val="CCECFF"/>
    </a:lt2>
    <a:accent1>
      <a:srgbClr val="33CCCC"/>
    </a:accent1>
    <a:accent2>
      <a:srgbClr val="66CCFF"/>
    </a:accent2>
    <a:accent3>
      <a:srgbClr val="B1E9B0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</a:themeOverride>
</file>

<file path=ppt/theme/themeOverride79.xml><?xml version="1.0" encoding="utf-8"?>
<a:themeOverride xmlns:a="http://schemas.openxmlformats.org/drawingml/2006/main">
  <a:clrScheme name="Глобус 10">
    <a:dk1>
      <a:srgbClr val="003B76"/>
    </a:dk1>
    <a:lt1>
      <a:srgbClr val="FFFFFF"/>
    </a:lt1>
    <a:dk2>
      <a:srgbClr val="4BD844"/>
    </a:dk2>
    <a:lt2>
      <a:srgbClr val="CCECFF"/>
    </a:lt2>
    <a:accent1>
      <a:srgbClr val="33CCCC"/>
    </a:accent1>
    <a:accent2>
      <a:srgbClr val="66CCFF"/>
    </a:accent2>
    <a:accent3>
      <a:srgbClr val="B1E9B0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</a:themeOverride>
</file>

<file path=ppt/theme/themeOverride8.xml><?xml version="1.0" encoding="utf-8"?>
<a:themeOverride xmlns:a="http://schemas.openxmlformats.org/drawingml/2006/main">
  <a:clrScheme name="Течение 12">
    <a:dk1>
      <a:srgbClr val="000514"/>
    </a:dk1>
    <a:lt1>
      <a:srgbClr val="FFFFFF"/>
    </a:lt1>
    <a:dk2>
      <a:srgbClr val="FFFA00"/>
    </a:dk2>
    <a:lt2>
      <a:srgbClr val="E5E5FF"/>
    </a:lt2>
    <a:accent1>
      <a:srgbClr val="0099CC"/>
    </a:accent1>
    <a:accent2>
      <a:srgbClr val="A886E0"/>
    </a:accent2>
    <a:accent3>
      <a:srgbClr val="FFFCA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80.xml><?xml version="1.0" encoding="utf-8"?>
<a:themeOverride xmlns:a="http://schemas.openxmlformats.org/drawingml/2006/main">
  <a:clrScheme name="Глобус 10">
    <a:dk1>
      <a:srgbClr val="003B76"/>
    </a:dk1>
    <a:lt1>
      <a:srgbClr val="FFFFFF"/>
    </a:lt1>
    <a:dk2>
      <a:srgbClr val="4BD844"/>
    </a:dk2>
    <a:lt2>
      <a:srgbClr val="CCECFF"/>
    </a:lt2>
    <a:accent1>
      <a:srgbClr val="33CCCC"/>
    </a:accent1>
    <a:accent2>
      <a:srgbClr val="66CCFF"/>
    </a:accent2>
    <a:accent3>
      <a:srgbClr val="B1E9B0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</a:themeOverride>
</file>

<file path=ppt/theme/themeOverride81.xml><?xml version="1.0" encoding="utf-8"?>
<a:themeOverride xmlns:a="http://schemas.openxmlformats.org/drawingml/2006/main">
  <a:clrScheme name="Глобус 10">
    <a:dk1>
      <a:srgbClr val="003B76"/>
    </a:dk1>
    <a:lt1>
      <a:srgbClr val="FFFFFF"/>
    </a:lt1>
    <a:dk2>
      <a:srgbClr val="4BD844"/>
    </a:dk2>
    <a:lt2>
      <a:srgbClr val="CCECFF"/>
    </a:lt2>
    <a:accent1>
      <a:srgbClr val="33CCCC"/>
    </a:accent1>
    <a:accent2>
      <a:srgbClr val="66CCFF"/>
    </a:accent2>
    <a:accent3>
      <a:srgbClr val="B1E9B0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</a:themeOverride>
</file>

<file path=ppt/theme/themeOverride82.xml><?xml version="1.0" encoding="utf-8"?>
<a:themeOverride xmlns:a="http://schemas.openxmlformats.org/drawingml/2006/main">
  <a:clrScheme name="Глобус 12">
    <a:dk1>
      <a:srgbClr val="4C4E44"/>
    </a:dk1>
    <a:lt1>
      <a:srgbClr val="FFFFFF"/>
    </a:lt1>
    <a:dk2>
      <a:srgbClr val="EAEAEA"/>
    </a:dk2>
    <a:lt2>
      <a:srgbClr val="D6D5C6"/>
    </a:lt2>
    <a:accent1>
      <a:srgbClr val="898D79"/>
    </a:accent1>
    <a:accent2>
      <a:srgbClr val="4D4F45"/>
    </a:accent2>
    <a:accent3>
      <a:srgbClr val="F3F3F3"/>
    </a:accent3>
    <a:accent4>
      <a:srgbClr val="DADADA"/>
    </a:accent4>
    <a:accent5>
      <a:srgbClr val="C4C5BE"/>
    </a:accent5>
    <a:accent6>
      <a:srgbClr val="45473E"/>
    </a:accent6>
    <a:hlink>
      <a:srgbClr val="58BE67"/>
    </a:hlink>
    <a:folHlink>
      <a:srgbClr val="C0C640"/>
    </a:folHlink>
  </a:clrScheme>
</a:themeOverride>
</file>

<file path=ppt/theme/themeOverride83.xml><?xml version="1.0" encoding="utf-8"?>
<a:themeOverride xmlns:a="http://schemas.openxmlformats.org/drawingml/2006/main">
  <a:clrScheme name="Глобус 12">
    <a:dk1>
      <a:srgbClr val="4C4E44"/>
    </a:dk1>
    <a:lt1>
      <a:srgbClr val="FFFFFF"/>
    </a:lt1>
    <a:dk2>
      <a:srgbClr val="EAEAEA"/>
    </a:dk2>
    <a:lt2>
      <a:srgbClr val="D6D5C6"/>
    </a:lt2>
    <a:accent1>
      <a:srgbClr val="898D79"/>
    </a:accent1>
    <a:accent2>
      <a:srgbClr val="4D4F45"/>
    </a:accent2>
    <a:accent3>
      <a:srgbClr val="F3F3F3"/>
    </a:accent3>
    <a:accent4>
      <a:srgbClr val="DADADA"/>
    </a:accent4>
    <a:accent5>
      <a:srgbClr val="C4C5BE"/>
    </a:accent5>
    <a:accent6>
      <a:srgbClr val="45473E"/>
    </a:accent6>
    <a:hlink>
      <a:srgbClr val="58BE67"/>
    </a:hlink>
    <a:folHlink>
      <a:srgbClr val="C0C640"/>
    </a:folHlink>
  </a:clrScheme>
</a:themeOverride>
</file>

<file path=ppt/theme/themeOverride84.xml><?xml version="1.0" encoding="utf-8"?>
<a:themeOverride xmlns:a="http://schemas.openxmlformats.org/drawingml/2006/main">
  <a:clrScheme name="Глобус 12">
    <a:dk1>
      <a:srgbClr val="4C4E44"/>
    </a:dk1>
    <a:lt1>
      <a:srgbClr val="FFFFFF"/>
    </a:lt1>
    <a:dk2>
      <a:srgbClr val="EAEAEA"/>
    </a:dk2>
    <a:lt2>
      <a:srgbClr val="D6D5C6"/>
    </a:lt2>
    <a:accent1>
      <a:srgbClr val="898D79"/>
    </a:accent1>
    <a:accent2>
      <a:srgbClr val="4D4F45"/>
    </a:accent2>
    <a:accent3>
      <a:srgbClr val="F3F3F3"/>
    </a:accent3>
    <a:accent4>
      <a:srgbClr val="DADADA"/>
    </a:accent4>
    <a:accent5>
      <a:srgbClr val="C4C5BE"/>
    </a:accent5>
    <a:accent6>
      <a:srgbClr val="45473E"/>
    </a:accent6>
    <a:hlink>
      <a:srgbClr val="58BE67"/>
    </a:hlink>
    <a:folHlink>
      <a:srgbClr val="C0C640"/>
    </a:folHlink>
  </a:clrScheme>
</a:themeOverride>
</file>

<file path=ppt/theme/themeOverride85.xml><?xml version="1.0" encoding="utf-8"?>
<a:themeOverride xmlns:a="http://schemas.openxmlformats.org/drawingml/2006/main">
  <a:clrScheme name="Глобус 12">
    <a:dk1>
      <a:srgbClr val="4C4E44"/>
    </a:dk1>
    <a:lt1>
      <a:srgbClr val="FFFFFF"/>
    </a:lt1>
    <a:dk2>
      <a:srgbClr val="EAEAEA"/>
    </a:dk2>
    <a:lt2>
      <a:srgbClr val="D6D5C6"/>
    </a:lt2>
    <a:accent1>
      <a:srgbClr val="898D79"/>
    </a:accent1>
    <a:accent2>
      <a:srgbClr val="4D4F45"/>
    </a:accent2>
    <a:accent3>
      <a:srgbClr val="F3F3F3"/>
    </a:accent3>
    <a:accent4>
      <a:srgbClr val="DADADA"/>
    </a:accent4>
    <a:accent5>
      <a:srgbClr val="C4C5BE"/>
    </a:accent5>
    <a:accent6>
      <a:srgbClr val="45473E"/>
    </a:accent6>
    <a:hlink>
      <a:srgbClr val="58BE67"/>
    </a:hlink>
    <a:folHlink>
      <a:srgbClr val="C0C640"/>
    </a:folHlink>
  </a:clrScheme>
</a:themeOverride>
</file>

<file path=ppt/theme/themeOverride86.xml><?xml version="1.0" encoding="utf-8"?>
<a:themeOverride xmlns:a="http://schemas.openxmlformats.org/drawingml/2006/main">
  <a:clrScheme name="Глобус 12">
    <a:dk1>
      <a:srgbClr val="4C4E44"/>
    </a:dk1>
    <a:lt1>
      <a:srgbClr val="FFFFFF"/>
    </a:lt1>
    <a:dk2>
      <a:srgbClr val="EAEAEA"/>
    </a:dk2>
    <a:lt2>
      <a:srgbClr val="D6D5C6"/>
    </a:lt2>
    <a:accent1>
      <a:srgbClr val="898D79"/>
    </a:accent1>
    <a:accent2>
      <a:srgbClr val="4D4F45"/>
    </a:accent2>
    <a:accent3>
      <a:srgbClr val="F3F3F3"/>
    </a:accent3>
    <a:accent4>
      <a:srgbClr val="DADADA"/>
    </a:accent4>
    <a:accent5>
      <a:srgbClr val="C4C5BE"/>
    </a:accent5>
    <a:accent6>
      <a:srgbClr val="45473E"/>
    </a:accent6>
    <a:hlink>
      <a:srgbClr val="58BE67"/>
    </a:hlink>
    <a:folHlink>
      <a:srgbClr val="C0C640"/>
    </a:folHlink>
  </a:clrScheme>
</a:themeOverride>
</file>

<file path=ppt/theme/themeOverride87.xml><?xml version="1.0" encoding="utf-8"?>
<a:themeOverride xmlns:a="http://schemas.openxmlformats.org/drawingml/2006/main">
  <a:clrScheme name="Глобус 12">
    <a:dk1>
      <a:srgbClr val="4C4E44"/>
    </a:dk1>
    <a:lt1>
      <a:srgbClr val="FFFFFF"/>
    </a:lt1>
    <a:dk2>
      <a:srgbClr val="EAEAEA"/>
    </a:dk2>
    <a:lt2>
      <a:srgbClr val="D6D5C6"/>
    </a:lt2>
    <a:accent1>
      <a:srgbClr val="898D79"/>
    </a:accent1>
    <a:accent2>
      <a:srgbClr val="4D4F45"/>
    </a:accent2>
    <a:accent3>
      <a:srgbClr val="F3F3F3"/>
    </a:accent3>
    <a:accent4>
      <a:srgbClr val="DADADA"/>
    </a:accent4>
    <a:accent5>
      <a:srgbClr val="C4C5BE"/>
    </a:accent5>
    <a:accent6>
      <a:srgbClr val="45473E"/>
    </a:accent6>
    <a:hlink>
      <a:srgbClr val="58BE67"/>
    </a:hlink>
    <a:folHlink>
      <a:srgbClr val="C0C640"/>
    </a:folHlink>
  </a:clrScheme>
</a:themeOverride>
</file>

<file path=ppt/theme/themeOverride88.xml><?xml version="1.0" encoding="utf-8"?>
<a:themeOverride xmlns:a="http://schemas.openxmlformats.org/drawingml/2006/main">
  <a:clrScheme name="Глобус 12">
    <a:dk1>
      <a:srgbClr val="4C4E44"/>
    </a:dk1>
    <a:lt1>
      <a:srgbClr val="FFFFFF"/>
    </a:lt1>
    <a:dk2>
      <a:srgbClr val="EAEAEA"/>
    </a:dk2>
    <a:lt2>
      <a:srgbClr val="D6D5C6"/>
    </a:lt2>
    <a:accent1>
      <a:srgbClr val="898D79"/>
    </a:accent1>
    <a:accent2>
      <a:srgbClr val="4D4F45"/>
    </a:accent2>
    <a:accent3>
      <a:srgbClr val="F3F3F3"/>
    </a:accent3>
    <a:accent4>
      <a:srgbClr val="DADADA"/>
    </a:accent4>
    <a:accent5>
      <a:srgbClr val="C4C5BE"/>
    </a:accent5>
    <a:accent6>
      <a:srgbClr val="45473E"/>
    </a:accent6>
    <a:hlink>
      <a:srgbClr val="58BE67"/>
    </a:hlink>
    <a:folHlink>
      <a:srgbClr val="C0C640"/>
    </a:folHlink>
  </a:clrScheme>
</a:themeOverride>
</file>

<file path=ppt/theme/themeOverride89.xml><?xml version="1.0" encoding="utf-8"?>
<a:themeOverride xmlns:a="http://schemas.openxmlformats.org/drawingml/2006/main">
  <a:clrScheme name="Глобус 12">
    <a:dk1>
      <a:srgbClr val="4C4E44"/>
    </a:dk1>
    <a:lt1>
      <a:srgbClr val="FFFFFF"/>
    </a:lt1>
    <a:dk2>
      <a:srgbClr val="EAEAEA"/>
    </a:dk2>
    <a:lt2>
      <a:srgbClr val="D6D5C6"/>
    </a:lt2>
    <a:accent1>
      <a:srgbClr val="898D79"/>
    </a:accent1>
    <a:accent2>
      <a:srgbClr val="4D4F45"/>
    </a:accent2>
    <a:accent3>
      <a:srgbClr val="F3F3F3"/>
    </a:accent3>
    <a:accent4>
      <a:srgbClr val="DADADA"/>
    </a:accent4>
    <a:accent5>
      <a:srgbClr val="C4C5BE"/>
    </a:accent5>
    <a:accent6>
      <a:srgbClr val="45473E"/>
    </a:accent6>
    <a:hlink>
      <a:srgbClr val="58BE67"/>
    </a:hlink>
    <a:folHlink>
      <a:srgbClr val="C0C640"/>
    </a:folHlink>
  </a:clrScheme>
</a:themeOverride>
</file>

<file path=ppt/theme/themeOverride9.xml><?xml version="1.0" encoding="utf-8"?>
<a:themeOverride xmlns:a="http://schemas.openxmlformats.org/drawingml/2006/main">
  <a:clrScheme name="Течение 12">
    <a:dk1>
      <a:srgbClr val="000514"/>
    </a:dk1>
    <a:lt1>
      <a:srgbClr val="FFFFFF"/>
    </a:lt1>
    <a:dk2>
      <a:srgbClr val="FFFA00"/>
    </a:dk2>
    <a:lt2>
      <a:srgbClr val="E5E5FF"/>
    </a:lt2>
    <a:accent1>
      <a:srgbClr val="0099CC"/>
    </a:accent1>
    <a:accent2>
      <a:srgbClr val="A886E0"/>
    </a:accent2>
    <a:accent3>
      <a:srgbClr val="FFFCA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ppt/theme/themeOverride90.xml><?xml version="1.0" encoding="utf-8"?>
<a:themeOverride xmlns:a="http://schemas.openxmlformats.org/drawingml/2006/main">
  <a:clrScheme name="Облака 10">
    <a:dk1>
      <a:srgbClr val="4D4D4D"/>
    </a:dk1>
    <a:lt1>
      <a:srgbClr val="FFFFFF"/>
    </a:lt1>
    <a:dk2>
      <a:srgbClr val="2525FF"/>
    </a:dk2>
    <a:lt2>
      <a:srgbClr val="B7E7FF"/>
    </a:lt2>
    <a:accent1>
      <a:srgbClr val="0099CC"/>
    </a:accent1>
    <a:accent2>
      <a:srgbClr val="00CC99"/>
    </a:accent2>
    <a:accent3>
      <a:srgbClr val="ACACF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91.xml><?xml version="1.0" encoding="utf-8"?>
<a:themeOverride xmlns:a="http://schemas.openxmlformats.org/drawingml/2006/main">
  <a:clrScheme name="Облака 10">
    <a:dk1>
      <a:srgbClr val="4D4D4D"/>
    </a:dk1>
    <a:lt1>
      <a:srgbClr val="FFFFFF"/>
    </a:lt1>
    <a:dk2>
      <a:srgbClr val="2525FF"/>
    </a:dk2>
    <a:lt2>
      <a:srgbClr val="B7E7FF"/>
    </a:lt2>
    <a:accent1>
      <a:srgbClr val="0099CC"/>
    </a:accent1>
    <a:accent2>
      <a:srgbClr val="00CC99"/>
    </a:accent2>
    <a:accent3>
      <a:srgbClr val="ACACF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92.xml><?xml version="1.0" encoding="utf-8"?>
<a:themeOverride xmlns:a="http://schemas.openxmlformats.org/drawingml/2006/main">
  <a:clrScheme name="Облака 10">
    <a:dk1>
      <a:srgbClr val="4D4D4D"/>
    </a:dk1>
    <a:lt1>
      <a:srgbClr val="FFFFFF"/>
    </a:lt1>
    <a:dk2>
      <a:srgbClr val="2525FF"/>
    </a:dk2>
    <a:lt2>
      <a:srgbClr val="B7E7FF"/>
    </a:lt2>
    <a:accent1>
      <a:srgbClr val="0099CC"/>
    </a:accent1>
    <a:accent2>
      <a:srgbClr val="00CC99"/>
    </a:accent2>
    <a:accent3>
      <a:srgbClr val="ACACF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93.xml><?xml version="1.0" encoding="utf-8"?>
<a:themeOverride xmlns:a="http://schemas.openxmlformats.org/drawingml/2006/main">
  <a:clrScheme name="Облака 10">
    <a:dk1>
      <a:srgbClr val="4D4D4D"/>
    </a:dk1>
    <a:lt1>
      <a:srgbClr val="FFFFFF"/>
    </a:lt1>
    <a:dk2>
      <a:srgbClr val="2525FF"/>
    </a:dk2>
    <a:lt2>
      <a:srgbClr val="B7E7FF"/>
    </a:lt2>
    <a:accent1>
      <a:srgbClr val="0099CC"/>
    </a:accent1>
    <a:accent2>
      <a:srgbClr val="00CC99"/>
    </a:accent2>
    <a:accent3>
      <a:srgbClr val="ACACF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94.xml><?xml version="1.0" encoding="utf-8"?>
<a:themeOverride xmlns:a="http://schemas.openxmlformats.org/drawingml/2006/main">
  <a:clrScheme name="Облака 10">
    <a:dk1>
      <a:srgbClr val="4D4D4D"/>
    </a:dk1>
    <a:lt1>
      <a:srgbClr val="FFFFFF"/>
    </a:lt1>
    <a:dk2>
      <a:srgbClr val="2525FF"/>
    </a:dk2>
    <a:lt2>
      <a:srgbClr val="B7E7FF"/>
    </a:lt2>
    <a:accent1>
      <a:srgbClr val="0099CC"/>
    </a:accent1>
    <a:accent2>
      <a:srgbClr val="00CC99"/>
    </a:accent2>
    <a:accent3>
      <a:srgbClr val="ACACF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95.xml><?xml version="1.0" encoding="utf-8"?>
<a:themeOverride xmlns:a="http://schemas.openxmlformats.org/drawingml/2006/main">
  <a:clrScheme name="Облака 10">
    <a:dk1>
      <a:srgbClr val="4D4D4D"/>
    </a:dk1>
    <a:lt1>
      <a:srgbClr val="FFFFFF"/>
    </a:lt1>
    <a:dk2>
      <a:srgbClr val="2525FF"/>
    </a:dk2>
    <a:lt2>
      <a:srgbClr val="B7E7FF"/>
    </a:lt2>
    <a:accent1>
      <a:srgbClr val="0099CC"/>
    </a:accent1>
    <a:accent2>
      <a:srgbClr val="00CC99"/>
    </a:accent2>
    <a:accent3>
      <a:srgbClr val="ACACF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96.xml><?xml version="1.0" encoding="utf-8"?>
<a:themeOverride xmlns:a="http://schemas.openxmlformats.org/drawingml/2006/main">
  <a:clrScheme name="Облака 10">
    <a:dk1>
      <a:srgbClr val="4D4D4D"/>
    </a:dk1>
    <a:lt1>
      <a:srgbClr val="FFFFFF"/>
    </a:lt1>
    <a:dk2>
      <a:srgbClr val="2525FF"/>
    </a:dk2>
    <a:lt2>
      <a:srgbClr val="B7E7FF"/>
    </a:lt2>
    <a:accent1>
      <a:srgbClr val="0099CC"/>
    </a:accent1>
    <a:accent2>
      <a:srgbClr val="00CC99"/>
    </a:accent2>
    <a:accent3>
      <a:srgbClr val="ACACF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97.xml><?xml version="1.0" encoding="utf-8"?>
<a:themeOverride xmlns:a="http://schemas.openxmlformats.org/drawingml/2006/main">
  <a:clrScheme name="Облака 9">
    <a:dk1>
      <a:srgbClr val="000000"/>
    </a:dk1>
    <a:lt1>
      <a:srgbClr val="FEA24E"/>
    </a:lt1>
    <a:dk2>
      <a:srgbClr val="CC6600"/>
    </a:dk2>
    <a:lt2>
      <a:srgbClr val="808080"/>
    </a:lt2>
    <a:accent1>
      <a:srgbClr val="FBEECD"/>
    </a:accent1>
    <a:accent2>
      <a:srgbClr val="ECD044"/>
    </a:accent2>
    <a:accent3>
      <a:srgbClr val="FECEB2"/>
    </a:accent3>
    <a:accent4>
      <a:srgbClr val="000000"/>
    </a:accent4>
    <a:accent5>
      <a:srgbClr val="FDF5E3"/>
    </a:accent5>
    <a:accent6>
      <a:srgbClr val="D6BC3D"/>
    </a:accent6>
    <a:hlink>
      <a:srgbClr val="E42B00"/>
    </a:hlink>
    <a:folHlink>
      <a:srgbClr val="996633"/>
    </a:folHlink>
  </a:clrScheme>
</a:themeOverride>
</file>

<file path=ppt/theme/themeOverride98.xml><?xml version="1.0" encoding="utf-8"?>
<a:themeOverride xmlns:a="http://schemas.openxmlformats.org/drawingml/2006/main">
  <a:clrScheme name="Облака 9">
    <a:dk1>
      <a:srgbClr val="000000"/>
    </a:dk1>
    <a:lt1>
      <a:srgbClr val="FEA24E"/>
    </a:lt1>
    <a:dk2>
      <a:srgbClr val="CC6600"/>
    </a:dk2>
    <a:lt2>
      <a:srgbClr val="808080"/>
    </a:lt2>
    <a:accent1>
      <a:srgbClr val="FBEECD"/>
    </a:accent1>
    <a:accent2>
      <a:srgbClr val="ECD044"/>
    </a:accent2>
    <a:accent3>
      <a:srgbClr val="FECEB2"/>
    </a:accent3>
    <a:accent4>
      <a:srgbClr val="000000"/>
    </a:accent4>
    <a:accent5>
      <a:srgbClr val="FDF5E3"/>
    </a:accent5>
    <a:accent6>
      <a:srgbClr val="D6BC3D"/>
    </a:accent6>
    <a:hlink>
      <a:srgbClr val="E42B00"/>
    </a:hlink>
    <a:folHlink>
      <a:srgbClr val="996633"/>
    </a:folHlink>
  </a:clrScheme>
</a:themeOverride>
</file>

<file path=ppt/theme/themeOverride99.xml><?xml version="1.0" encoding="utf-8"?>
<a:themeOverride xmlns:a="http://schemas.openxmlformats.org/drawingml/2006/main">
  <a:clrScheme name="Облака 9">
    <a:dk1>
      <a:srgbClr val="000000"/>
    </a:dk1>
    <a:lt1>
      <a:srgbClr val="FEA24E"/>
    </a:lt1>
    <a:dk2>
      <a:srgbClr val="CC6600"/>
    </a:dk2>
    <a:lt2>
      <a:srgbClr val="808080"/>
    </a:lt2>
    <a:accent1>
      <a:srgbClr val="FBEECD"/>
    </a:accent1>
    <a:accent2>
      <a:srgbClr val="ECD044"/>
    </a:accent2>
    <a:accent3>
      <a:srgbClr val="FECEB2"/>
    </a:accent3>
    <a:accent4>
      <a:srgbClr val="000000"/>
    </a:accent4>
    <a:accent5>
      <a:srgbClr val="FDF5E3"/>
    </a:accent5>
    <a:accent6>
      <a:srgbClr val="D6BC3D"/>
    </a:accent6>
    <a:hlink>
      <a:srgbClr val="E42B00"/>
    </a:hlink>
    <a:folHlink>
      <a:srgbClr val="99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5203</Words>
  <Application>Microsoft Office PowerPoint</Application>
  <PresentationFormat>Экран (4:3)</PresentationFormat>
  <Paragraphs>1234</Paragraphs>
  <Slides>164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164</vt:i4>
      </vt:variant>
    </vt:vector>
  </HeadingPairs>
  <TitlesOfParts>
    <vt:vector size="185" baseType="lpstr">
      <vt:lpstr>Arial Unicode MS</vt:lpstr>
      <vt:lpstr>Algerian</vt:lpstr>
      <vt:lpstr>Arial</vt:lpstr>
      <vt:lpstr>Arial Black</vt:lpstr>
      <vt:lpstr>BankGothic Lt BT</vt:lpstr>
      <vt:lpstr>Garamond</vt:lpstr>
      <vt:lpstr>GOST type B</vt:lpstr>
      <vt:lpstr>Tahoma</vt:lpstr>
      <vt:lpstr>Times New Roman</vt:lpstr>
      <vt:lpstr>Verdana</vt:lpstr>
      <vt:lpstr>Wingdings</vt:lpstr>
      <vt:lpstr>Оформление по умолчанию</vt:lpstr>
      <vt:lpstr>Текстура</vt:lpstr>
      <vt:lpstr>Сетка с тенью</vt:lpstr>
      <vt:lpstr>Течение</vt:lpstr>
      <vt:lpstr>Склон</vt:lpstr>
      <vt:lpstr>Глобус</vt:lpstr>
      <vt:lpstr>Облака</vt:lpstr>
      <vt:lpstr>Граница</vt:lpstr>
      <vt:lpstr>Точки</vt:lpstr>
      <vt:lpstr>Орбита</vt:lpstr>
      <vt:lpstr>СВАРКА МЕТАЛЛОВ</vt:lpstr>
      <vt:lpstr>ВИДЫ СВАРКИ</vt:lpstr>
      <vt:lpstr>ПЛАВЛЕНИЕМ</vt:lpstr>
      <vt:lpstr>С ПРИМЕНЕНИЕМ ДАВЛЕНИЯ</vt:lpstr>
      <vt:lpstr>ДАВЛЕНИЕМ</vt:lpstr>
      <vt:lpstr>ДУГОВАЯ СВАРКА </vt:lpstr>
      <vt:lpstr>Ручная дуговая сварка</vt:lpstr>
      <vt:lpstr>Покрытым (плавящимся металлическим) электродом</vt:lpstr>
      <vt:lpstr>Угольным (неплавящимся) электродом</vt:lpstr>
      <vt:lpstr>Ручная аргонодуговая сварка неплавящимся (вольфрамовым) электродом</vt:lpstr>
      <vt:lpstr>Принцип действия</vt:lpstr>
      <vt:lpstr>Электрические схемы постов для ручной аргонодуговой сварки  На постоянном токе</vt:lpstr>
      <vt:lpstr>Электрические схемы постов для ручной аргонодуговой сварки  На переменном токе</vt:lpstr>
      <vt:lpstr>Специализированные установки для аргонодуговой сварки  (ТИР, УДГ, ИПП, АП, ГИД и др.)</vt:lpstr>
      <vt:lpstr>РУЧНАЯ ПЛАЗМЕННАЯ СВАРКА</vt:lpstr>
      <vt:lpstr>Плазмотрон</vt:lpstr>
      <vt:lpstr>Схемы процессов плазменной сварки</vt:lpstr>
      <vt:lpstr>СВАРНЫЕ СОЕДИНЕНИЯ  (НЕРАЗЬЁМНЫЕ, ВЫПОЛНЕННЫЕ СВАРКОЙ)</vt:lpstr>
      <vt:lpstr>Условное обозначение соединений</vt:lpstr>
      <vt:lpstr>Условное обозначение соединений</vt:lpstr>
      <vt:lpstr>Условное обозначение соединений</vt:lpstr>
      <vt:lpstr>Условное обозначение соединений</vt:lpstr>
      <vt:lpstr>Условное обозначение соединений</vt:lpstr>
      <vt:lpstr>Конструктивные элементы подготовленных кромок свариваемых деталей</vt:lpstr>
      <vt:lpstr>ШВЫ СВАРНЫХ СОЕДИНЕНИЙ</vt:lpstr>
      <vt:lpstr>По типу соединения</vt:lpstr>
      <vt:lpstr>По промежуткам в длине</vt:lpstr>
      <vt:lpstr>По количеству слоёв (валиков)</vt:lpstr>
      <vt:lpstr>По форме наружной поверхности</vt:lpstr>
      <vt:lpstr>По отношению к нагрузкам</vt:lpstr>
      <vt:lpstr>По длине соединения</vt:lpstr>
      <vt:lpstr>По ширине</vt:lpstr>
      <vt:lpstr>По характеру выполнения</vt:lpstr>
      <vt:lpstr>По положению сварки</vt:lpstr>
      <vt:lpstr>По конфигурации (направлению)</vt:lpstr>
      <vt:lpstr>По способу удержания сварочной ванны</vt:lpstr>
      <vt:lpstr>ЭЛЕКТРИЧЕСКАЯ СХЕМА СВАРОЧНОГО ТРАНСФОРМАТОРА И ПОСТА  (ИСТОЧНИКИ ПЕРЕМЕННОГО ТОКА)</vt:lpstr>
      <vt:lpstr>Общий вид сварочного трансформаторов ТД – 500 и СТШ - 500</vt:lpstr>
      <vt:lpstr>Электрическая схема сварочного трансформатора типа ТД (ТДМ) с подвижной вторичной катушкой и поста</vt:lpstr>
      <vt:lpstr>Рукоятка переключателя диапазонов тока</vt:lpstr>
      <vt:lpstr>Схема ручного передвижения магнитного шунта</vt:lpstr>
      <vt:lpstr>Схема ручного передвижения вторичной катушки трансформатора с помощью винтового устройства</vt:lpstr>
      <vt:lpstr>Схема внешних характеристик источников питания</vt:lpstr>
      <vt:lpstr>Схема сварочного поста (кабины)</vt:lpstr>
      <vt:lpstr>Сварщику ЗАПРЕЩАЕТСЯ  подключать трансформатор к промышленной сети </vt:lpstr>
      <vt:lpstr>ЭЛЕКТРИЧЕСКАЯ СХЕМА СВАРОЧНОГО ВЫПРЯМИТЕЛЯ И ПОСТА  (источники постоянного тока)</vt:lpstr>
      <vt:lpstr>Общий вид выпрямителя типа ВД – 306</vt:lpstr>
      <vt:lpstr>Электрическая схема сварочного выпрямителя типа ВД и поста</vt:lpstr>
      <vt:lpstr>Общий вид балластного реостата  (РБ - 300)</vt:lpstr>
      <vt:lpstr>Схема влияния характеристик источников на колебания силы тока  при разных направлениях дуги (либо длины дуги)</vt:lpstr>
      <vt:lpstr>Презентация PowerPoint</vt:lpstr>
      <vt:lpstr>ЭЛЕКТРИЧЕСКАЯ СХЕМА СВАРОЧНОГО ГЕНЕРАТОРА И ПОСТА  (ИСТОЧНИКИ ПОСТОЯННОГО ТОКА)</vt:lpstr>
      <vt:lpstr>Схема простейшего коллекторного генератора (преобразователя, агрегата)</vt:lpstr>
      <vt:lpstr>Коллекторные сварочные источники постоянного тока</vt:lpstr>
      <vt:lpstr>Коллекторные сварочные источники постоянного тока</vt:lpstr>
      <vt:lpstr>Электрические схемы  сварочных генераторов</vt:lpstr>
      <vt:lpstr>Электрические схемы  сварочных генераторов</vt:lpstr>
      <vt:lpstr>Электрические схемы  сварочных генераторов</vt:lpstr>
      <vt:lpstr>ЭЛЕКТРИЧЕСКАЯ СВАРОЧНАЯ ДУГА</vt:lpstr>
      <vt:lpstr>Виды действия</vt:lpstr>
      <vt:lpstr>Виды действия</vt:lpstr>
      <vt:lpstr>Схема объемной ионизации газа и падение напряжения в дуге </vt:lpstr>
      <vt:lpstr>Перенос расплавленного металла</vt:lpstr>
      <vt:lpstr>Выполнение сварки</vt:lpstr>
      <vt:lpstr>СХЕМА ТИПОВОЙ ТЕХНОЛОГИИ ИЗГОТОВЛЕНИЯ СВАРНЫХ КОНСТРУКЦИЙ И КОНТРОЛЬ ТЕХНОЛОГИИ</vt:lpstr>
      <vt:lpstr>Основные технологические операции в производственном процессе, выполняемые последовательно по разработанным инструкциям, техническим условиям, операционным или маршрутными картами</vt:lpstr>
      <vt:lpstr>ПОДГОТОВКА сварочного оборудования, приспособлений (оснастки) и исходных сварочных материалов</vt:lpstr>
      <vt:lpstr>СБОРКА ДЕТАЛЕЙ ПОД СВАРКУ</vt:lpstr>
      <vt:lpstr>ВЫБОР ОРИЕНТИРОВОЧНЫХ РЕЖИМОВ СВАРКИ</vt:lpstr>
      <vt:lpstr>ПРОЦЕСС СВАРКИ технические приёмы сварки и последовательность заполнения швов</vt:lpstr>
      <vt:lpstr>КОНТРОЛЬ КАЧЕСТВА СВАРНЫХ СОЕДИНЕНИЙ (готовых изделий и конструкций) ГОСТ 3242 - 79</vt:lpstr>
      <vt:lpstr>ТЕХНИКА РУЧНОЙ ДУГОВОЙ СВАРКИ</vt:lpstr>
      <vt:lpstr>Возбуждение (возникновение) и горение дуги</vt:lpstr>
      <vt:lpstr>Возбуждение (возникновение) и горение дуги</vt:lpstr>
      <vt:lpstr>Перемещение (движение) электрода</vt:lpstr>
      <vt:lpstr>Схема заполнения многослойных швов по уровню поперечного сечения</vt:lpstr>
      <vt:lpstr>Сварка в различных основных положениях</vt:lpstr>
      <vt:lpstr>Сварка в различных основных положениях</vt:lpstr>
      <vt:lpstr>Угол наклона покрытого электрода, горелки для дуговой сварки и присадочной проволоки </vt:lpstr>
      <vt:lpstr>Схема зажигания дуги после её обрыва</vt:lpstr>
      <vt:lpstr>СВАРОЧНЫЕ НАПРЯЖЕНИЯ И ДЕФОРМАЦИИ  (ИНОГДА НАЗЫВАЕМЫЕ СОБСТВЕННЫМИ И ВНУТРЕННИМИ) </vt:lpstr>
      <vt:lpstr>причины возникновения</vt:lpstr>
      <vt:lpstr>причины возникновения</vt:lpstr>
      <vt:lpstr>причины возникновения</vt:lpstr>
      <vt:lpstr>Способы уменьшения собственных деформаций и напряжений</vt:lpstr>
      <vt:lpstr>Способы уменьшения собственных деформаций и напряжений</vt:lpstr>
      <vt:lpstr>МЕТАЛЛУРГИЧЕСКИЕ ПРОЦЕССЫ ДУГОВОЙ СВАРКИ</vt:lpstr>
      <vt:lpstr>Способы снижения основных реакций при сварке</vt:lpstr>
      <vt:lpstr>Схемы плавильного пространства </vt:lpstr>
      <vt:lpstr>Схемы плавильного пространства</vt:lpstr>
      <vt:lpstr>Схемы плавильного пространства</vt:lpstr>
      <vt:lpstr>Схемы плавильного пространства</vt:lpstr>
      <vt:lpstr>Схема закристаллизовавшегося шва</vt:lpstr>
      <vt:lpstr>Влияние дуги при дуговой сварке покрытым электродом </vt:lpstr>
      <vt:lpstr>Распределение температур за движущейся дугой</vt:lpstr>
      <vt:lpstr>Состав струи аргона, истекающего из сопла горелки </vt:lpstr>
      <vt:lpstr>КРИСТАЛЛИЗАЦИЯ И СТРОЕНИЕ СВАРНОГО СОЕДИНЕНИЯ</vt:lpstr>
      <vt:lpstr>Схема образования кристаллов (кристаллитов или зерен металла)</vt:lpstr>
      <vt:lpstr>Презентация PowerPoint</vt:lpstr>
      <vt:lpstr>Схема кристаллизации и строения металла шва разной ширины и глубины проплавления</vt:lpstr>
      <vt:lpstr>Схема влияния режима сварки на направление роста кристаллитов при затвердении</vt:lpstr>
      <vt:lpstr>Схема строения сварного соединения </vt:lpstr>
      <vt:lpstr>ДУГОВАЯ СВАРКА ПОКРЫТЫМ ЭЛЕКТРОДОМ УГЛЕРОДИСТОЙ СТАЛИ</vt:lpstr>
      <vt:lpstr>Относительная свариваемость данной стали</vt:lpstr>
      <vt:lpstr>Пример типовой разработки технологии ручной дуговой сварки балки из низкоуглеродистой стали</vt:lpstr>
      <vt:lpstr>1 операция – подготовка основного металла и контроль</vt:lpstr>
      <vt:lpstr>2 операция – сборка деталей под сварку и контроль</vt:lpstr>
      <vt:lpstr>3 операция – выбор режима сварки и контроль</vt:lpstr>
      <vt:lpstr>4 операция – техника, последовательность сварки и контроль </vt:lpstr>
      <vt:lpstr>5 операция – контроль готовой сварной балки проводится внешним осмотром и измерением</vt:lpstr>
      <vt:lpstr>ТЕХНОЛОГИЯ ДУГОВОЙ СВАРКИ ЛЕГИРОВАННОЙ СТАЛИ</vt:lpstr>
      <vt:lpstr>Относительная свариваемость легированной стали</vt:lpstr>
      <vt:lpstr>Схема выполнения прихваток</vt:lpstr>
      <vt:lpstr>Схемы сварки угловых швов</vt:lpstr>
      <vt:lpstr>Схема выполнения корневых швов с перевязкой</vt:lpstr>
      <vt:lpstr>Схема порядка заполнения швов с применением отжигающего валика</vt:lpstr>
      <vt:lpstr>Схема стыковых и тавровых соединений с «мягкими» прослойками</vt:lpstr>
      <vt:lpstr>ТЕХНОЛОГИЯ РУЧНОЙ ДУГОВОЙ СВАРКИ ЧУГУНА</vt:lpstr>
      <vt:lpstr>Относительная свариваемость чугуна</vt:lpstr>
      <vt:lpstr>Холодная сварка</vt:lpstr>
      <vt:lpstr>Схема сварки чугуна по стальным шпилькам (ввертышам)</vt:lpstr>
      <vt:lpstr>Горячая сварка с подогревом</vt:lpstr>
      <vt:lpstr>Подогрев плазменной горелки для газовой сварки</vt:lpstr>
      <vt:lpstr>Покрытые комбинированные электроды</vt:lpstr>
      <vt:lpstr>ТЕХНОЛОГИЯ ДУГОВОЙ СВАРКИ ЦВЕТНЫХ МЕТАЛЛОВ (СПЛАВОВ)</vt:lpstr>
      <vt:lpstr>Основные особенности (трудности) сварки данных металлов (сплавов)</vt:lpstr>
      <vt:lpstr>Основные особенности (трудности) сварки данных металлов (сплавов)</vt:lpstr>
      <vt:lpstr>Основные особенности (трудности) сварки данных металлов (сплавов)</vt:lpstr>
      <vt:lpstr>Основные особенности (трудности) сварки данных металлов (сплавов)</vt:lpstr>
      <vt:lpstr>ВСЕ ЦВЕТНЫЕ МЕТАЛЛЫ И СПЛАВЫ ТРЕБУЮТ ВЫСОКОЙ КУЛЬТУРЫ ПРОИЗВОДСТВА </vt:lpstr>
      <vt:lpstr>Участки зачистки и обезжиривания</vt:lpstr>
      <vt:lpstr>Схема аргонодуговой сварки изделий</vt:lpstr>
      <vt:lpstr>Схема аргонодуговой сварки изделий с применением приспособлений</vt:lpstr>
      <vt:lpstr>Схема аргонодуговой сварки изделий с применением приспособлений</vt:lpstr>
      <vt:lpstr>Схема защиты лицевой и обратной стороны шва (корня шва) при сварке</vt:lpstr>
      <vt:lpstr>Схема сварки титана в камерах и боксах с контролируемой средой</vt:lpstr>
      <vt:lpstr>ВЫСОКОПРОИЗВОДИТЕЛЬНЫЕ СПОСОБЫ ДУГОВОЙ СВАРКИ ПОКРЫТЫМ ЭЛЕКТРОДОМ</vt:lpstr>
      <vt:lpstr>Схема использования рациональной разделки кромок</vt:lpstr>
      <vt:lpstr>Схема сварки наклонным электродом</vt:lpstr>
      <vt:lpstr>Схема сварки с глубоким проплавлением                 (с опиранием на чехольчик покрытия)</vt:lpstr>
      <vt:lpstr>Схема сварки с глубоким проплавлением                                    (с опиранием на чехольчик покрытия)</vt:lpstr>
      <vt:lpstr>Устройство бункера для безогарковой сварки</vt:lpstr>
      <vt:lpstr>ТЕХНОЛОГИЯ РУЧНОЙ ДУГОВОЙ НАПЛАВКИ</vt:lpstr>
      <vt:lpstr>Угольным электродом, используя порошковые и зернистые смеси, керамику, керамические легирующие флюсы, чугунные опилки (крошку)</vt:lpstr>
      <vt:lpstr>Покрытым электродом</vt:lpstr>
      <vt:lpstr>Схема наплавки валиков</vt:lpstr>
      <vt:lpstr>Схема наплавки большей площади (цифрами указана последовательность заполнения валиков)</vt:lpstr>
      <vt:lpstr>Сжатой дугой (плазменной струёй) в аргоне порошкообразных зернистых и литых твёрдых сплавов</vt:lpstr>
      <vt:lpstr>Дефекты сварных соединений</vt:lpstr>
      <vt:lpstr>Внешние</vt:lpstr>
      <vt:lpstr>Внешние</vt:lpstr>
      <vt:lpstr>Внутренние</vt:lpstr>
      <vt:lpstr>Сквозные</vt:lpstr>
      <vt:lpstr>КОНТРОЛЬ  КАЧЕСТВА СВАРНЫХ СОЕДИНЕНИЙ</vt:lpstr>
      <vt:lpstr>Неразрушающие виды и методы контроля</vt:lpstr>
      <vt:lpstr>Неразрушающие виды и методы контроля</vt:lpstr>
      <vt:lpstr>Неразрушающие виды и методы контроля  Магнитный</vt:lpstr>
      <vt:lpstr>Неразрушающие виды и методы контроля Схема магнитографического метода</vt:lpstr>
      <vt:lpstr>Неразрушающие виды и методы контроля Течеискание Схема манометрического метода</vt:lpstr>
      <vt:lpstr>Неразрушающие виды и методы контроля Течеискание  Схема пузырьковой проверки</vt:lpstr>
      <vt:lpstr>Неразрушающие виды и методы контроля Течеискание</vt:lpstr>
      <vt:lpstr>Разрушающие методы контроля  Схема механических испытаний сварных соединений</vt:lpstr>
      <vt:lpstr>Разрушающие методы контроля Выбор расположения образцов для определения механических свойств по макрошлифу сварного соединения</vt:lpstr>
      <vt:lpstr>Разрушающие методы контроля 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СВАРКА МЕТАЛЛОВ</dc:title>
  <dc:creator>user</dc:creator>
  <cp:lastModifiedBy>Учетная запись Майкрософт</cp:lastModifiedBy>
  <cp:revision>157</cp:revision>
  <dcterms:created xsi:type="dcterms:W3CDTF">2006-09-19T11:24:50Z</dcterms:created>
  <dcterms:modified xsi:type="dcterms:W3CDTF">2022-04-13T11:14:23Z</dcterms:modified>
</cp:coreProperties>
</file>